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9" r:id="rId3"/>
    <p:sldId id="270" r:id="rId4"/>
    <p:sldId id="268" r:id="rId5"/>
    <p:sldId id="274" r:id="rId6"/>
    <p:sldId id="271" r:id="rId7"/>
    <p:sldId id="257" r:id="rId8"/>
    <p:sldId id="266"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7" d="100"/>
          <a:sy n="77"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C7920-82D1-4BB1-8F86-44EB8F11D09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9438FE1-7BBC-4339-9C4C-1DD48E4CC1A4}">
      <dgm:prSet custT="1"/>
      <dgm:spPr/>
      <dgm:t>
        <a:bodyPr/>
        <a:lstStyle/>
        <a:p>
          <a:r>
            <a:rPr lang="en-US" sz="1800" dirty="0"/>
            <a:t>Paul’s Project is a stand alone 501c3 overseen by a Board of Directors. Our goal is for all individuals to set aside differences and simply focus on providing hope and love to a population that desperately needs it. </a:t>
          </a:r>
        </a:p>
      </dgm:t>
    </dgm:pt>
    <dgm:pt modelId="{F0BDCA7C-1637-4B81-9D7D-1DF0EC34A533}" type="parTrans" cxnId="{6C4035FD-5771-4F7E-BEEF-3EB645890BF3}">
      <dgm:prSet/>
      <dgm:spPr/>
      <dgm:t>
        <a:bodyPr/>
        <a:lstStyle/>
        <a:p>
          <a:endParaRPr lang="en-US" sz="1000"/>
        </a:p>
      </dgm:t>
    </dgm:pt>
    <dgm:pt modelId="{24F2D6AE-0749-48FC-AFAC-DEF5FE652F54}" type="sibTrans" cxnId="{6C4035FD-5771-4F7E-BEEF-3EB645890BF3}">
      <dgm:prSet/>
      <dgm:spPr/>
      <dgm:t>
        <a:bodyPr/>
        <a:lstStyle/>
        <a:p>
          <a:endParaRPr lang="en-US" sz="1000"/>
        </a:p>
      </dgm:t>
    </dgm:pt>
    <dgm:pt modelId="{9D0EACA6-AF82-472A-B108-737D3146D427}">
      <dgm:prSet custT="1"/>
      <dgm:spPr/>
      <dgm:t>
        <a:bodyPr/>
        <a:lstStyle/>
        <a:p>
          <a:r>
            <a:rPr lang="en-US" sz="1800" dirty="0"/>
            <a:t>Paul’s Project does not receive any government funding. We exist thanks to the generous donations of churches, groups, and individuals in our community.  </a:t>
          </a:r>
        </a:p>
      </dgm:t>
    </dgm:pt>
    <dgm:pt modelId="{D4BB80DE-8EDE-4C94-A197-67C2A57A9533}" type="parTrans" cxnId="{7BC70627-5178-4B1F-9854-65D0E9931DC3}">
      <dgm:prSet/>
      <dgm:spPr/>
      <dgm:t>
        <a:bodyPr/>
        <a:lstStyle/>
        <a:p>
          <a:endParaRPr lang="en-US" sz="1000"/>
        </a:p>
      </dgm:t>
    </dgm:pt>
    <dgm:pt modelId="{D87073AA-FB1A-42A6-9FBA-551520DDD595}" type="sibTrans" cxnId="{7BC70627-5178-4B1F-9854-65D0E9931DC3}">
      <dgm:prSet/>
      <dgm:spPr/>
      <dgm:t>
        <a:bodyPr/>
        <a:lstStyle/>
        <a:p>
          <a:endParaRPr lang="en-US" sz="1000"/>
        </a:p>
      </dgm:t>
    </dgm:pt>
    <dgm:pt modelId="{98EEC690-5D2E-4843-91F2-9CC6B2440F33}">
      <dgm:prSet custT="1"/>
      <dgm:spPr/>
      <dgm:t>
        <a:bodyPr/>
        <a:lstStyle/>
        <a:p>
          <a:r>
            <a:rPr lang="en-US" sz="1800" dirty="0"/>
            <a:t>Typically have 85-95 homeless individuals in program.  We also offer emergency shelter to any homeless individual in our community during inclement weather. </a:t>
          </a:r>
          <a:r>
            <a:rPr lang="en-US" sz="1000" dirty="0"/>
            <a:t> </a:t>
          </a:r>
        </a:p>
      </dgm:t>
    </dgm:pt>
    <dgm:pt modelId="{0435541B-DC46-4768-B1CB-E9A9545596BF}" type="parTrans" cxnId="{3AF0F659-62E5-4854-9A2C-AC2BDA2A26FB}">
      <dgm:prSet/>
      <dgm:spPr/>
      <dgm:t>
        <a:bodyPr/>
        <a:lstStyle/>
        <a:p>
          <a:endParaRPr lang="en-US" sz="1000"/>
        </a:p>
      </dgm:t>
    </dgm:pt>
    <dgm:pt modelId="{D4DF4B38-53E5-4C6A-9660-8082D8A9853A}" type="sibTrans" cxnId="{3AF0F659-62E5-4854-9A2C-AC2BDA2A26FB}">
      <dgm:prSet/>
      <dgm:spPr/>
      <dgm:t>
        <a:bodyPr/>
        <a:lstStyle/>
        <a:p>
          <a:endParaRPr lang="en-US" sz="1000"/>
        </a:p>
      </dgm:t>
    </dgm:pt>
    <dgm:pt modelId="{6B715B71-46B1-4EEA-B0F6-793801C10119}">
      <dgm:prSet custT="1"/>
      <dgm:spPr/>
      <dgm:t>
        <a:bodyPr/>
        <a:lstStyle/>
        <a:p>
          <a:r>
            <a:rPr lang="en-US" sz="1800" dirty="0"/>
            <a:t>We partner with some amazing organizations/agencies  in an effort to best assist the  individuals that come through our gates in getting back on their feet</a:t>
          </a:r>
          <a:r>
            <a:rPr lang="en-US" sz="1000" dirty="0"/>
            <a:t>. </a:t>
          </a:r>
        </a:p>
      </dgm:t>
    </dgm:pt>
    <dgm:pt modelId="{2406AD7D-38BF-483D-B086-11641D1001AC}" type="parTrans" cxnId="{33CB2AF7-5713-4E3E-B907-3156FE61A085}">
      <dgm:prSet/>
      <dgm:spPr/>
      <dgm:t>
        <a:bodyPr/>
        <a:lstStyle/>
        <a:p>
          <a:endParaRPr lang="en-US" sz="1000"/>
        </a:p>
      </dgm:t>
    </dgm:pt>
    <dgm:pt modelId="{4FFFB6D3-E1C3-406C-9F2C-20686DDB0E73}" type="sibTrans" cxnId="{33CB2AF7-5713-4E3E-B907-3156FE61A085}">
      <dgm:prSet/>
      <dgm:spPr/>
      <dgm:t>
        <a:bodyPr/>
        <a:lstStyle/>
        <a:p>
          <a:endParaRPr lang="en-US" sz="1000"/>
        </a:p>
      </dgm:t>
    </dgm:pt>
    <dgm:pt modelId="{818DB796-DD29-4FE6-B395-710A30245B97}">
      <dgm:prSet custT="1"/>
      <dgm:spPr/>
      <dgm:t>
        <a:bodyPr/>
        <a:lstStyle/>
        <a:p>
          <a:r>
            <a:rPr lang="en-US" sz="1800" dirty="0"/>
            <a:t>We believe there is no “cookie cutter” way to address homelessness.  Instead, we must meet people where they are at and take the time to  address each person’s own unique set of circumstances. </a:t>
          </a:r>
        </a:p>
      </dgm:t>
    </dgm:pt>
    <dgm:pt modelId="{EFF65FB6-B02C-4C37-BD7D-92C77EEEAEBE}" type="parTrans" cxnId="{A3C0E699-4DCB-41A0-BB01-217F6C962C5E}">
      <dgm:prSet/>
      <dgm:spPr/>
      <dgm:t>
        <a:bodyPr/>
        <a:lstStyle/>
        <a:p>
          <a:endParaRPr lang="en-US" sz="1000"/>
        </a:p>
      </dgm:t>
    </dgm:pt>
    <dgm:pt modelId="{187BDCBA-F602-4572-B5F6-033C5C093DA5}" type="sibTrans" cxnId="{A3C0E699-4DCB-41A0-BB01-217F6C962C5E}">
      <dgm:prSet/>
      <dgm:spPr/>
      <dgm:t>
        <a:bodyPr/>
        <a:lstStyle/>
        <a:p>
          <a:endParaRPr lang="en-US" sz="1000"/>
        </a:p>
      </dgm:t>
    </dgm:pt>
    <dgm:pt modelId="{1920A8BA-DCE7-4373-87EA-1FEE3FE327F3}">
      <dgm:prSet custT="1"/>
      <dgm:spPr/>
      <dgm:t>
        <a:bodyPr/>
        <a:lstStyle/>
        <a:p>
          <a:r>
            <a:rPr lang="en-US" sz="1800" dirty="0"/>
            <a:t>We have over 100 volunteers on-site each week (serving meals, working in the clothes closet, painting houses, </a:t>
          </a:r>
          <a:r>
            <a:rPr lang="en-US" sz="1800" dirty="0" err="1"/>
            <a:t>etc</a:t>
          </a:r>
          <a:r>
            <a:rPr lang="en-US" sz="1800" dirty="0"/>
            <a:t>…)</a:t>
          </a:r>
        </a:p>
      </dgm:t>
    </dgm:pt>
    <dgm:pt modelId="{DFB996B5-E5A0-4137-910B-1F2E1D5480A9}" type="parTrans" cxnId="{C915AB85-0037-4785-BAFD-117F84A88ED7}">
      <dgm:prSet/>
      <dgm:spPr/>
      <dgm:t>
        <a:bodyPr/>
        <a:lstStyle/>
        <a:p>
          <a:endParaRPr lang="en-US" sz="1000"/>
        </a:p>
      </dgm:t>
    </dgm:pt>
    <dgm:pt modelId="{7A9A9B83-E539-4231-911B-58FF8DD6AA79}" type="sibTrans" cxnId="{C915AB85-0037-4785-BAFD-117F84A88ED7}">
      <dgm:prSet/>
      <dgm:spPr/>
      <dgm:t>
        <a:bodyPr/>
        <a:lstStyle/>
        <a:p>
          <a:endParaRPr lang="en-US" sz="1000"/>
        </a:p>
      </dgm:t>
    </dgm:pt>
    <dgm:pt modelId="{96A799B5-6B2A-4FCB-9534-90DF83F592D6}">
      <dgm:prSet custT="1"/>
      <dgm:spPr/>
      <dgm:t>
        <a:bodyPr/>
        <a:lstStyle/>
        <a:p>
          <a:r>
            <a:rPr lang="en-US" sz="1800" dirty="0"/>
            <a:t>Individuals are required to be working /taking steps to move towards independent living while at Grace Campus.  They are required to participate in chores, turn in accountability forms, and set personal goals.</a:t>
          </a:r>
        </a:p>
      </dgm:t>
    </dgm:pt>
    <dgm:pt modelId="{E1CB33FB-ABA4-4C08-A30C-0F6FEBFFB77B}" type="sibTrans" cxnId="{A87B4F88-51A8-4032-81EC-B0B4ED7B46DA}">
      <dgm:prSet/>
      <dgm:spPr/>
      <dgm:t>
        <a:bodyPr/>
        <a:lstStyle/>
        <a:p>
          <a:endParaRPr lang="en-US" sz="1000"/>
        </a:p>
      </dgm:t>
    </dgm:pt>
    <dgm:pt modelId="{22FFC7A8-5A52-46E4-8272-9766E19F1519}" type="parTrans" cxnId="{A87B4F88-51A8-4032-81EC-B0B4ED7B46DA}">
      <dgm:prSet/>
      <dgm:spPr/>
      <dgm:t>
        <a:bodyPr/>
        <a:lstStyle/>
        <a:p>
          <a:endParaRPr lang="en-US" sz="1000"/>
        </a:p>
      </dgm:t>
    </dgm:pt>
    <dgm:pt modelId="{E0861149-BA78-49E5-A6A5-BDE5B637996C}" type="pres">
      <dgm:prSet presAssocID="{D29C7920-82D1-4BB1-8F86-44EB8F11D098}" presName="diagram" presStyleCnt="0">
        <dgm:presLayoutVars>
          <dgm:dir/>
          <dgm:resizeHandles val="exact"/>
        </dgm:presLayoutVars>
      </dgm:prSet>
      <dgm:spPr/>
    </dgm:pt>
    <dgm:pt modelId="{61F176B9-4338-45E2-B46B-6D7E8C14A02E}" type="pres">
      <dgm:prSet presAssocID="{59438FE1-7BBC-4339-9C4C-1DD48E4CC1A4}" presName="node" presStyleLbl="node1" presStyleIdx="0" presStyleCnt="7" custScaleY="158423">
        <dgm:presLayoutVars>
          <dgm:bulletEnabled val="1"/>
        </dgm:presLayoutVars>
      </dgm:prSet>
      <dgm:spPr/>
    </dgm:pt>
    <dgm:pt modelId="{E631A31B-628E-4AE9-BB74-03A6472D5D79}" type="pres">
      <dgm:prSet presAssocID="{24F2D6AE-0749-48FC-AFAC-DEF5FE652F54}" presName="sibTrans" presStyleCnt="0"/>
      <dgm:spPr/>
    </dgm:pt>
    <dgm:pt modelId="{FF86E775-FF93-4AE5-83B7-F1E2F53A2506}" type="pres">
      <dgm:prSet presAssocID="{9D0EACA6-AF82-472A-B108-737D3146D427}" presName="node" presStyleLbl="node1" presStyleIdx="1" presStyleCnt="7" custScaleY="156804">
        <dgm:presLayoutVars>
          <dgm:bulletEnabled val="1"/>
        </dgm:presLayoutVars>
      </dgm:prSet>
      <dgm:spPr/>
    </dgm:pt>
    <dgm:pt modelId="{F6DAA34A-76F3-41FC-B22D-A12C358D095B}" type="pres">
      <dgm:prSet presAssocID="{D87073AA-FB1A-42A6-9FBA-551520DDD595}" presName="sibTrans" presStyleCnt="0"/>
      <dgm:spPr/>
    </dgm:pt>
    <dgm:pt modelId="{78E335EE-32CD-4B6F-BDEC-BC69CE76710F}" type="pres">
      <dgm:prSet presAssocID="{98EEC690-5D2E-4843-91F2-9CC6B2440F33}" presName="node" presStyleLbl="node1" presStyleIdx="2" presStyleCnt="7" custScaleY="158423">
        <dgm:presLayoutVars>
          <dgm:bulletEnabled val="1"/>
        </dgm:presLayoutVars>
      </dgm:prSet>
      <dgm:spPr/>
    </dgm:pt>
    <dgm:pt modelId="{A2D5F565-6BFB-489F-A1B3-C424A1B88B95}" type="pres">
      <dgm:prSet presAssocID="{D4DF4B38-53E5-4C6A-9660-8082D8A9853A}" presName="sibTrans" presStyleCnt="0"/>
      <dgm:spPr/>
    </dgm:pt>
    <dgm:pt modelId="{06DEFA3A-53EA-4B49-93D0-1061D82C1EDD}" type="pres">
      <dgm:prSet presAssocID="{6B715B71-46B1-4EEA-B0F6-793801C10119}" presName="node" presStyleLbl="node1" presStyleIdx="3" presStyleCnt="7" custScaleY="156804">
        <dgm:presLayoutVars>
          <dgm:bulletEnabled val="1"/>
        </dgm:presLayoutVars>
      </dgm:prSet>
      <dgm:spPr/>
    </dgm:pt>
    <dgm:pt modelId="{0365F9FC-EEA1-428D-AFD6-6E359F696D39}" type="pres">
      <dgm:prSet presAssocID="{4FFFB6D3-E1C3-406C-9F2C-20686DDB0E73}" presName="sibTrans" presStyleCnt="0"/>
      <dgm:spPr/>
    </dgm:pt>
    <dgm:pt modelId="{41E88946-A60F-4DA6-A048-4E6FC4E94366}" type="pres">
      <dgm:prSet presAssocID="{818DB796-DD29-4FE6-B395-710A30245B97}" presName="node" presStyleLbl="node1" presStyleIdx="4" presStyleCnt="7" custScaleY="146210">
        <dgm:presLayoutVars>
          <dgm:bulletEnabled val="1"/>
        </dgm:presLayoutVars>
      </dgm:prSet>
      <dgm:spPr/>
    </dgm:pt>
    <dgm:pt modelId="{752F2735-413F-42AD-BC4F-9F2C96BAB90B}" type="pres">
      <dgm:prSet presAssocID="{187BDCBA-F602-4572-B5F6-033C5C093DA5}" presName="sibTrans" presStyleCnt="0"/>
      <dgm:spPr/>
    </dgm:pt>
    <dgm:pt modelId="{80C48221-ED93-4A5B-888D-D37F9D9247CC}" type="pres">
      <dgm:prSet presAssocID="{96A799B5-6B2A-4FCB-9534-90DF83F592D6}" presName="node" presStyleLbl="node1" presStyleIdx="5" presStyleCnt="7" custScaleY="144591">
        <dgm:presLayoutVars>
          <dgm:bulletEnabled val="1"/>
        </dgm:presLayoutVars>
      </dgm:prSet>
      <dgm:spPr/>
    </dgm:pt>
    <dgm:pt modelId="{6BD6380E-ED97-4D65-AEF5-0201950C6969}" type="pres">
      <dgm:prSet presAssocID="{E1CB33FB-ABA4-4C08-A30C-0F6FEBFFB77B}" presName="sibTrans" presStyleCnt="0"/>
      <dgm:spPr/>
    </dgm:pt>
    <dgm:pt modelId="{17D7AC16-95A9-4BAE-A349-CEDB1A59F164}" type="pres">
      <dgm:prSet presAssocID="{1920A8BA-DCE7-4373-87EA-1FEE3FE327F3}" presName="node" presStyleLbl="node1" presStyleIdx="6" presStyleCnt="7" custScaleY="144591">
        <dgm:presLayoutVars>
          <dgm:bulletEnabled val="1"/>
        </dgm:presLayoutVars>
      </dgm:prSet>
      <dgm:spPr/>
    </dgm:pt>
  </dgm:ptLst>
  <dgm:cxnLst>
    <dgm:cxn modelId="{7BC70627-5178-4B1F-9854-65D0E9931DC3}" srcId="{D29C7920-82D1-4BB1-8F86-44EB8F11D098}" destId="{9D0EACA6-AF82-472A-B108-737D3146D427}" srcOrd="1" destOrd="0" parTransId="{D4BB80DE-8EDE-4C94-A197-67C2A57A9533}" sibTransId="{D87073AA-FB1A-42A6-9FBA-551520DDD595}"/>
    <dgm:cxn modelId="{05954548-380C-40B1-AD0F-51B3FFD3FDB7}" type="presOf" srcId="{98EEC690-5D2E-4843-91F2-9CC6B2440F33}" destId="{78E335EE-32CD-4B6F-BDEC-BC69CE76710F}" srcOrd="0" destOrd="0" presId="urn:microsoft.com/office/officeart/2005/8/layout/default"/>
    <dgm:cxn modelId="{029FC868-35E2-424A-BEA1-20846DA26362}" type="presOf" srcId="{6B715B71-46B1-4EEA-B0F6-793801C10119}" destId="{06DEFA3A-53EA-4B49-93D0-1061D82C1EDD}" srcOrd="0" destOrd="0" presId="urn:microsoft.com/office/officeart/2005/8/layout/default"/>
    <dgm:cxn modelId="{B700AF4A-EE41-4F06-B937-8C1C58D00A3A}" type="presOf" srcId="{818DB796-DD29-4FE6-B395-710A30245B97}" destId="{41E88946-A60F-4DA6-A048-4E6FC4E94366}" srcOrd="0" destOrd="0" presId="urn:microsoft.com/office/officeart/2005/8/layout/default"/>
    <dgm:cxn modelId="{31076576-C5A2-4431-8E80-56D85DFE7AE0}" type="presOf" srcId="{59438FE1-7BBC-4339-9C4C-1DD48E4CC1A4}" destId="{61F176B9-4338-45E2-B46B-6D7E8C14A02E}" srcOrd="0" destOrd="0" presId="urn:microsoft.com/office/officeart/2005/8/layout/default"/>
    <dgm:cxn modelId="{3AF0F659-62E5-4854-9A2C-AC2BDA2A26FB}" srcId="{D29C7920-82D1-4BB1-8F86-44EB8F11D098}" destId="{98EEC690-5D2E-4843-91F2-9CC6B2440F33}" srcOrd="2" destOrd="0" parTransId="{0435541B-DC46-4768-B1CB-E9A9545596BF}" sibTransId="{D4DF4B38-53E5-4C6A-9660-8082D8A9853A}"/>
    <dgm:cxn modelId="{C915AB85-0037-4785-BAFD-117F84A88ED7}" srcId="{D29C7920-82D1-4BB1-8F86-44EB8F11D098}" destId="{1920A8BA-DCE7-4373-87EA-1FEE3FE327F3}" srcOrd="6" destOrd="0" parTransId="{DFB996B5-E5A0-4137-910B-1F2E1D5480A9}" sibTransId="{7A9A9B83-E539-4231-911B-58FF8DD6AA79}"/>
    <dgm:cxn modelId="{A87B4F88-51A8-4032-81EC-B0B4ED7B46DA}" srcId="{D29C7920-82D1-4BB1-8F86-44EB8F11D098}" destId="{96A799B5-6B2A-4FCB-9534-90DF83F592D6}" srcOrd="5" destOrd="0" parTransId="{22FFC7A8-5A52-46E4-8272-9766E19F1519}" sibTransId="{E1CB33FB-ABA4-4C08-A30C-0F6FEBFFB77B}"/>
    <dgm:cxn modelId="{81743892-8602-46C9-AF3A-EB7EA5EBBEF8}" type="presOf" srcId="{9D0EACA6-AF82-472A-B108-737D3146D427}" destId="{FF86E775-FF93-4AE5-83B7-F1E2F53A2506}" srcOrd="0" destOrd="0" presId="urn:microsoft.com/office/officeart/2005/8/layout/default"/>
    <dgm:cxn modelId="{A3C0E699-4DCB-41A0-BB01-217F6C962C5E}" srcId="{D29C7920-82D1-4BB1-8F86-44EB8F11D098}" destId="{818DB796-DD29-4FE6-B395-710A30245B97}" srcOrd="4" destOrd="0" parTransId="{EFF65FB6-B02C-4C37-BD7D-92C77EEEAEBE}" sibTransId="{187BDCBA-F602-4572-B5F6-033C5C093DA5}"/>
    <dgm:cxn modelId="{379009B7-579A-4950-9483-00AD478E3AB9}" type="presOf" srcId="{D29C7920-82D1-4BB1-8F86-44EB8F11D098}" destId="{E0861149-BA78-49E5-A6A5-BDE5B637996C}" srcOrd="0" destOrd="0" presId="urn:microsoft.com/office/officeart/2005/8/layout/default"/>
    <dgm:cxn modelId="{CA16C2D2-2618-4DEC-AF27-CCE503F71931}" type="presOf" srcId="{96A799B5-6B2A-4FCB-9534-90DF83F592D6}" destId="{80C48221-ED93-4A5B-888D-D37F9D9247CC}" srcOrd="0" destOrd="0" presId="urn:microsoft.com/office/officeart/2005/8/layout/default"/>
    <dgm:cxn modelId="{87B7DBF3-B0F1-47C6-88B7-FB5D0EB19D51}" type="presOf" srcId="{1920A8BA-DCE7-4373-87EA-1FEE3FE327F3}" destId="{17D7AC16-95A9-4BAE-A349-CEDB1A59F164}" srcOrd="0" destOrd="0" presId="urn:microsoft.com/office/officeart/2005/8/layout/default"/>
    <dgm:cxn modelId="{33CB2AF7-5713-4E3E-B907-3156FE61A085}" srcId="{D29C7920-82D1-4BB1-8F86-44EB8F11D098}" destId="{6B715B71-46B1-4EEA-B0F6-793801C10119}" srcOrd="3" destOrd="0" parTransId="{2406AD7D-38BF-483D-B086-11641D1001AC}" sibTransId="{4FFFB6D3-E1C3-406C-9F2C-20686DDB0E73}"/>
    <dgm:cxn modelId="{6C4035FD-5771-4F7E-BEEF-3EB645890BF3}" srcId="{D29C7920-82D1-4BB1-8F86-44EB8F11D098}" destId="{59438FE1-7BBC-4339-9C4C-1DD48E4CC1A4}" srcOrd="0" destOrd="0" parTransId="{F0BDCA7C-1637-4B81-9D7D-1DF0EC34A533}" sibTransId="{24F2D6AE-0749-48FC-AFAC-DEF5FE652F54}"/>
    <dgm:cxn modelId="{179E203F-D81D-424C-842F-B37FB1B47417}" type="presParOf" srcId="{E0861149-BA78-49E5-A6A5-BDE5B637996C}" destId="{61F176B9-4338-45E2-B46B-6D7E8C14A02E}" srcOrd="0" destOrd="0" presId="urn:microsoft.com/office/officeart/2005/8/layout/default"/>
    <dgm:cxn modelId="{70F2FB1B-E9BC-43CF-936F-006020BC4364}" type="presParOf" srcId="{E0861149-BA78-49E5-A6A5-BDE5B637996C}" destId="{E631A31B-628E-4AE9-BB74-03A6472D5D79}" srcOrd="1" destOrd="0" presId="urn:microsoft.com/office/officeart/2005/8/layout/default"/>
    <dgm:cxn modelId="{3E382E07-384C-42CF-9D55-C64BBF0E1FB3}" type="presParOf" srcId="{E0861149-BA78-49E5-A6A5-BDE5B637996C}" destId="{FF86E775-FF93-4AE5-83B7-F1E2F53A2506}" srcOrd="2" destOrd="0" presId="urn:microsoft.com/office/officeart/2005/8/layout/default"/>
    <dgm:cxn modelId="{1A8EB594-DB33-4E18-8529-CD9926B49279}" type="presParOf" srcId="{E0861149-BA78-49E5-A6A5-BDE5B637996C}" destId="{F6DAA34A-76F3-41FC-B22D-A12C358D095B}" srcOrd="3" destOrd="0" presId="urn:microsoft.com/office/officeart/2005/8/layout/default"/>
    <dgm:cxn modelId="{C5BE81A7-C5D3-4E8C-BA13-09C7E4C9358E}" type="presParOf" srcId="{E0861149-BA78-49E5-A6A5-BDE5B637996C}" destId="{78E335EE-32CD-4B6F-BDEC-BC69CE76710F}" srcOrd="4" destOrd="0" presId="urn:microsoft.com/office/officeart/2005/8/layout/default"/>
    <dgm:cxn modelId="{0A49583B-175E-43A9-B3B2-296DA0342B99}" type="presParOf" srcId="{E0861149-BA78-49E5-A6A5-BDE5B637996C}" destId="{A2D5F565-6BFB-489F-A1B3-C424A1B88B95}" srcOrd="5" destOrd="0" presId="urn:microsoft.com/office/officeart/2005/8/layout/default"/>
    <dgm:cxn modelId="{42350F5C-8A26-46FD-8DE5-6035415469C5}" type="presParOf" srcId="{E0861149-BA78-49E5-A6A5-BDE5B637996C}" destId="{06DEFA3A-53EA-4B49-93D0-1061D82C1EDD}" srcOrd="6" destOrd="0" presId="urn:microsoft.com/office/officeart/2005/8/layout/default"/>
    <dgm:cxn modelId="{36A0BC6E-3445-4A62-B6E6-50155521DB65}" type="presParOf" srcId="{E0861149-BA78-49E5-A6A5-BDE5B637996C}" destId="{0365F9FC-EEA1-428D-AFD6-6E359F696D39}" srcOrd="7" destOrd="0" presId="urn:microsoft.com/office/officeart/2005/8/layout/default"/>
    <dgm:cxn modelId="{62A418AD-5708-40CD-B8B6-C6A9FFDD3102}" type="presParOf" srcId="{E0861149-BA78-49E5-A6A5-BDE5B637996C}" destId="{41E88946-A60F-4DA6-A048-4E6FC4E94366}" srcOrd="8" destOrd="0" presId="urn:microsoft.com/office/officeart/2005/8/layout/default"/>
    <dgm:cxn modelId="{1AD815EE-C7AD-4F79-B4BE-864C1917A2EE}" type="presParOf" srcId="{E0861149-BA78-49E5-A6A5-BDE5B637996C}" destId="{752F2735-413F-42AD-BC4F-9F2C96BAB90B}" srcOrd="9" destOrd="0" presId="urn:microsoft.com/office/officeart/2005/8/layout/default"/>
    <dgm:cxn modelId="{797073BD-E781-45D1-8C36-92BF55360C0D}" type="presParOf" srcId="{E0861149-BA78-49E5-A6A5-BDE5B637996C}" destId="{80C48221-ED93-4A5B-888D-D37F9D9247CC}" srcOrd="10" destOrd="0" presId="urn:microsoft.com/office/officeart/2005/8/layout/default"/>
    <dgm:cxn modelId="{14DA1A57-05FE-4483-9C23-3C96D0926E49}" type="presParOf" srcId="{E0861149-BA78-49E5-A6A5-BDE5B637996C}" destId="{6BD6380E-ED97-4D65-AEF5-0201950C6969}" srcOrd="11" destOrd="0" presId="urn:microsoft.com/office/officeart/2005/8/layout/default"/>
    <dgm:cxn modelId="{2F18FF82-D4F3-4230-B7A6-681AD1D085EF}" type="presParOf" srcId="{E0861149-BA78-49E5-A6A5-BDE5B637996C}" destId="{17D7AC16-95A9-4BAE-A349-CEDB1A59F16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9C7920-82D1-4BB1-8F86-44EB8F11D09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9438FE1-7BBC-4339-9C4C-1DD48E4CC1A4}">
      <dgm:prSet/>
      <dgm:spPr/>
      <dgm:t>
        <a:bodyPr/>
        <a:lstStyle/>
        <a:p>
          <a:pPr>
            <a:lnSpc>
              <a:spcPct val="100000"/>
            </a:lnSpc>
            <a:defRPr cap="all"/>
          </a:pPr>
          <a:r>
            <a:rPr lang="en-US" dirty="0"/>
            <a:t>Grace campus provides ACCESS TO the Resources and basic necessities  needed for An individual  to move back towards independent living. </a:t>
          </a:r>
        </a:p>
      </dgm:t>
    </dgm:pt>
    <dgm:pt modelId="{F0BDCA7C-1637-4B81-9D7D-1DF0EC34A533}" type="parTrans" cxnId="{6C4035FD-5771-4F7E-BEEF-3EB645890BF3}">
      <dgm:prSet/>
      <dgm:spPr/>
      <dgm:t>
        <a:bodyPr/>
        <a:lstStyle/>
        <a:p>
          <a:endParaRPr lang="en-US" sz="1000"/>
        </a:p>
      </dgm:t>
    </dgm:pt>
    <dgm:pt modelId="{24F2D6AE-0749-48FC-AFAC-DEF5FE652F54}" type="sibTrans" cxnId="{6C4035FD-5771-4F7E-BEEF-3EB645890BF3}">
      <dgm:prSet/>
      <dgm:spPr/>
      <dgm:t>
        <a:bodyPr/>
        <a:lstStyle/>
        <a:p>
          <a:endParaRPr lang="en-US"/>
        </a:p>
      </dgm:t>
    </dgm:pt>
    <dgm:pt modelId="{9D0EACA6-AF82-472A-B108-737D3146D427}">
      <dgm:prSet/>
      <dgm:spPr/>
      <dgm:t>
        <a:bodyPr/>
        <a:lstStyle/>
        <a:p>
          <a:pPr>
            <a:lnSpc>
              <a:spcPct val="100000"/>
            </a:lnSpc>
            <a:defRPr cap="all"/>
          </a:pPr>
          <a:r>
            <a:rPr lang="en-US" dirty="0"/>
            <a:t>The Majority of the individuals at Grace Campus are considered “situationally” homeless, not “chronically” homeless.  </a:t>
          </a:r>
        </a:p>
      </dgm:t>
    </dgm:pt>
    <dgm:pt modelId="{D4BB80DE-8EDE-4C94-A197-67C2A57A9533}" type="parTrans" cxnId="{7BC70627-5178-4B1F-9854-65D0E9931DC3}">
      <dgm:prSet/>
      <dgm:spPr/>
      <dgm:t>
        <a:bodyPr/>
        <a:lstStyle/>
        <a:p>
          <a:endParaRPr lang="en-US" sz="1000"/>
        </a:p>
      </dgm:t>
    </dgm:pt>
    <dgm:pt modelId="{D87073AA-FB1A-42A6-9FBA-551520DDD595}" type="sibTrans" cxnId="{7BC70627-5178-4B1F-9854-65D0E9931DC3}">
      <dgm:prSet/>
      <dgm:spPr/>
      <dgm:t>
        <a:bodyPr/>
        <a:lstStyle/>
        <a:p>
          <a:endParaRPr lang="en-US"/>
        </a:p>
      </dgm:t>
    </dgm:pt>
    <dgm:pt modelId="{98EEC690-5D2E-4843-91F2-9CC6B2440F33}">
      <dgm:prSet/>
      <dgm:spPr/>
      <dgm:t>
        <a:bodyPr/>
        <a:lstStyle/>
        <a:p>
          <a:pPr>
            <a:lnSpc>
              <a:spcPct val="100000"/>
            </a:lnSpc>
            <a:defRPr cap="all"/>
          </a:pPr>
          <a:r>
            <a:rPr lang="en-US" dirty="0"/>
            <a:t>78 people moved from Grace Campus into unsubsidized housing in 2018 and 97 people moved into unsubsidized housing in 2019. </a:t>
          </a:r>
        </a:p>
      </dgm:t>
    </dgm:pt>
    <dgm:pt modelId="{0435541B-DC46-4768-B1CB-E9A9545596BF}" type="parTrans" cxnId="{3AF0F659-62E5-4854-9A2C-AC2BDA2A26FB}">
      <dgm:prSet/>
      <dgm:spPr/>
      <dgm:t>
        <a:bodyPr/>
        <a:lstStyle/>
        <a:p>
          <a:endParaRPr lang="en-US" sz="1000"/>
        </a:p>
      </dgm:t>
    </dgm:pt>
    <dgm:pt modelId="{D4DF4B38-53E5-4C6A-9660-8082D8A9853A}" type="sibTrans" cxnId="{3AF0F659-62E5-4854-9A2C-AC2BDA2A26FB}">
      <dgm:prSet/>
      <dgm:spPr/>
      <dgm:t>
        <a:bodyPr/>
        <a:lstStyle/>
        <a:p>
          <a:endParaRPr lang="en-US"/>
        </a:p>
      </dgm:t>
    </dgm:pt>
    <dgm:pt modelId="{6B715B71-46B1-4EEA-B0F6-793801C10119}">
      <dgm:prSet/>
      <dgm:spPr/>
      <dgm:t>
        <a:bodyPr/>
        <a:lstStyle/>
        <a:p>
          <a:pPr>
            <a:lnSpc>
              <a:spcPct val="100000"/>
            </a:lnSpc>
            <a:defRPr cap="all"/>
          </a:pPr>
          <a:r>
            <a:rPr lang="en-US" dirty="0"/>
            <a:t>WE PARTNER WITH NUMEROUS AGENCIES/GROUPS IN OUR COMMUNITY DOING AN AMAZING JOB, RATHER THAN DUPLICATE SERVICES ALREADY PROVIDED. </a:t>
          </a:r>
        </a:p>
      </dgm:t>
    </dgm:pt>
    <dgm:pt modelId="{2406AD7D-38BF-483D-B086-11641D1001AC}" type="parTrans" cxnId="{33CB2AF7-5713-4E3E-B907-3156FE61A085}">
      <dgm:prSet/>
      <dgm:spPr/>
      <dgm:t>
        <a:bodyPr/>
        <a:lstStyle/>
        <a:p>
          <a:endParaRPr lang="en-US" sz="1000"/>
        </a:p>
      </dgm:t>
    </dgm:pt>
    <dgm:pt modelId="{4FFFB6D3-E1C3-406C-9F2C-20686DDB0E73}" type="sibTrans" cxnId="{33CB2AF7-5713-4E3E-B907-3156FE61A085}">
      <dgm:prSet/>
      <dgm:spPr/>
      <dgm:t>
        <a:bodyPr/>
        <a:lstStyle/>
        <a:p>
          <a:endParaRPr lang="en-US"/>
        </a:p>
      </dgm:t>
    </dgm:pt>
    <dgm:pt modelId="{818DB796-DD29-4FE6-B395-710A30245B97}">
      <dgm:prSet/>
      <dgm:spPr/>
      <dgm:t>
        <a:bodyPr/>
        <a:lstStyle/>
        <a:p>
          <a:pPr>
            <a:lnSpc>
              <a:spcPct val="100000"/>
            </a:lnSpc>
            <a:defRPr cap="all"/>
          </a:pPr>
          <a:r>
            <a:rPr lang="en-US" dirty="0"/>
            <a:t>Grace CAMPUS was awarded </a:t>
          </a:r>
          <a:r>
            <a:rPr lang="en-US" dirty="0" err="1"/>
            <a:t>Guidestar’s</a:t>
          </a:r>
          <a:r>
            <a:rPr lang="en-US" dirty="0"/>
            <a:t> 2019 platinum seal for nonprofit transparency and awarded 2019 Top rated nonprofit by Great nonprofits.</a:t>
          </a:r>
        </a:p>
      </dgm:t>
    </dgm:pt>
    <dgm:pt modelId="{EFF65FB6-B02C-4C37-BD7D-92C77EEEAEBE}" type="parTrans" cxnId="{A3C0E699-4DCB-41A0-BB01-217F6C962C5E}">
      <dgm:prSet/>
      <dgm:spPr/>
      <dgm:t>
        <a:bodyPr/>
        <a:lstStyle/>
        <a:p>
          <a:endParaRPr lang="en-US" sz="1000"/>
        </a:p>
      </dgm:t>
    </dgm:pt>
    <dgm:pt modelId="{187BDCBA-F602-4572-B5F6-033C5C093DA5}" type="sibTrans" cxnId="{A3C0E699-4DCB-41A0-BB01-217F6C962C5E}">
      <dgm:prSet/>
      <dgm:spPr/>
      <dgm:t>
        <a:bodyPr/>
        <a:lstStyle/>
        <a:p>
          <a:endParaRPr lang="en-US"/>
        </a:p>
      </dgm:t>
    </dgm:pt>
    <dgm:pt modelId="{1920A8BA-DCE7-4373-87EA-1FEE3FE327F3}">
      <dgm:prSet/>
      <dgm:spPr/>
      <dgm:t>
        <a:bodyPr/>
        <a:lstStyle/>
        <a:p>
          <a:pPr>
            <a:lnSpc>
              <a:spcPct val="100000"/>
            </a:lnSpc>
            <a:defRPr cap="all"/>
          </a:pPr>
          <a:r>
            <a:rPr lang="en-US" dirty="0"/>
            <a:t>Grace Campus served 325 people in 2018 with an operating expense of $231,113.40 for the entire year. approximately $711.12 was spent per person to provide assistance </a:t>
          </a:r>
        </a:p>
      </dgm:t>
    </dgm:pt>
    <dgm:pt modelId="{DFB996B5-E5A0-4137-910B-1F2E1D5480A9}" type="parTrans" cxnId="{C915AB85-0037-4785-BAFD-117F84A88ED7}">
      <dgm:prSet/>
      <dgm:spPr/>
      <dgm:t>
        <a:bodyPr/>
        <a:lstStyle/>
        <a:p>
          <a:endParaRPr lang="en-US" sz="1000"/>
        </a:p>
      </dgm:t>
    </dgm:pt>
    <dgm:pt modelId="{7A9A9B83-E539-4231-911B-58FF8DD6AA79}" type="sibTrans" cxnId="{C915AB85-0037-4785-BAFD-117F84A88ED7}">
      <dgm:prSet/>
      <dgm:spPr/>
      <dgm:t>
        <a:bodyPr/>
        <a:lstStyle/>
        <a:p>
          <a:endParaRPr lang="en-US"/>
        </a:p>
      </dgm:t>
    </dgm:pt>
    <dgm:pt modelId="{96A799B5-6B2A-4FCB-9534-90DF83F592D6}">
      <dgm:prSet/>
      <dgm:spPr/>
      <dgm:t>
        <a:bodyPr/>
        <a:lstStyle/>
        <a:p>
          <a:pPr>
            <a:lnSpc>
              <a:spcPct val="100000"/>
            </a:lnSpc>
            <a:defRPr cap="all"/>
          </a:pPr>
          <a:endParaRPr lang="en-US" dirty="0"/>
        </a:p>
      </dgm:t>
    </dgm:pt>
    <dgm:pt modelId="{E1CB33FB-ABA4-4C08-A30C-0F6FEBFFB77B}" type="sibTrans" cxnId="{A87B4F88-51A8-4032-81EC-B0B4ED7B46DA}">
      <dgm:prSet/>
      <dgm:spPr/>
      <dgm:t>
        <a:bodyPr/>
        <a:lstStyle/>
        <a:p>
          <a:endParaRPr lang="en-US"/>
        </a:p>
      </dgm:t>
    </dgm:pt>
    <dgm:pt modelId="{22FFC7A8-5A52-46E4-8272-9766E19F1519}" type="parTrans" cxnId="{A87B4F88-51A8-4032-81EC-B0B4ED7B46DA}">
      <dgm:prSet/>
      <dgm:spPr/>
      <dgm:t>
        <a:bodyPr/>
        <a:lstStyle/>
        <a:p>
          <a:endParaRPr lang="en-US" sz="1000"/>
        </a:p>
      </dgm:t>
    </dgm:pt>
    <dgm:pt modelId="{9DE228B7-6AA2-4335-A24C-3608F8ECC7FD}" type="pres">
      <dgm:prSet presAssocID="{D29C7920-82D1-4BB1-8F86-44EB8F11D098}" presName="root" presStyleCnt="0">
        <dgm:presLayoutVars>
          <dgm:dir/>
          <dgm:resizeHandles val="exact"/>
        </dgm:presLayoutVars>
      </dgm:prSet>
      <dgm:spPr/>
    </dgm:pt>
    <dgm:pt modelId="{9F75C9EE-4543-481D-B5D9-B6BDADF0C10C}" type="pres">
      <dgm:prSet presAssocID="{59438FE1-7BBC-4339-9C4C-1DD48E4CC1A4}" presName="compNode" presStyleCnt="0"/>
      <dgm:spPr/>
    </dgm:pt>
    <dgm:pt modelId="{1E2F638E-F987-42DD-BF80-FECDE63D982E}" type="pres">
      <dgm:prSet presAssocID="{59438FE1-7BBC-4339-9C4C-1DD48E4CC1A4}" presName="iconBgRect" presStyleLbl="bgShp" presStyleIdx="0" presStyleCnt="7"/>
      <dgm:spPr/>
    </dgm:pt>
    <dgm:pt modelId="{AA5C3F61-68AE-4640-91AA-FF41D62376D4}" type="pres">
      <dgm:prSet presAssocID="{59438FE1-7BBC-4339-9C4C-1DD48E4CC1A4}"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92D98E77-6C29-41B5-A3D1-C41D933D2B5F}" type="pres">
      <dgm:prSet presAssocID="{59438FE1-7BBC-4339-9C4C-1DD48E4CC1A4}" presName="spaceRect" presStyleCnt="0"/>
      <dgm:spPr/>
    </dgm:pt>
    <dgm:pt modelId="{8BBB9A8C-A274-471D-AC38-69C2F472F6CF}" type="pres">
      <dgm:prSet presAssocID="{59438FE1-7BBC-4339-9C4C-1DD48E4CC1A4}" presName="textRect" presStyleLbl="revTx" presStyleIdx="0" presStyleCnt="7">
        <dgm:presLayoutVars>
          <dgm:chMax val="1"/>
          <dgm:chPref val="1"/>
        </dgm:presLayoutVars>
      </dgm:prSet>
      <dgm:spPr/>
    </dgm:pt>
    <dgm:pt modelId="{2D55671B-5B43-4AED-A4CB-83C07A5B331C}" type="pres">
      <dgm:prSet presAssocID="{24F2D6AE-0749-48FC-AFAC-DEF5FE652F54}" presName="sibTrans" presStyleCnt="0"/>
      <dgm:spPr/>
    </dgm:pt>
    <dgm:pt modelId="{F7468BA5-3C49-4EA5-B4E5-C299932A1387}" type="pres">
      <dgm:prSet presAssocID="{9D0EACA6-AF82-472A-B108-737D3146D427}" presName="compNode" presStyleCnt="0"/>
      <dgm:spPr/>
    </dgm:pt>
    <dgm:pt modelId="{CFB6C67C-2312-4059-9E49-5B9D5AE757ED}" type="pres">
      <dgm:prSet presAssocID="{9D0EACA6-AF82-472A-B108-737D3146D427}" presName="iconBgRect" presStyleLbl="bgShp" presStyleIdx="1" presStyleCnt="7"/>
      <dgm:spPr/>
    </dgm:pt>
    <dgm:pt modelId="{8BC78CDD-767C-47C1-ACE0-8B0D7598F18C}" type="pres">
      <dgm:prSet presAssocID="{9D0EACA6-AF82-472A-B108-737D3146D427}"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CD315223-1CDB-4420-84B2-F623A85E845B}" type="pres">
      <dgm:prSet presAssocID="{9D0EACA6-AF82-472A-B108-737D3146D427}" presName="spaceRect" presStyleCnt="0"/>
      <dgm:spPr/>
    </dgm:pt>
    <dgm:pt modelId="{0108EA81-E89B-427B-9C72-E5392F282579}" type="pres">
      <dgm:prSet presAssocID="{9D0EACA6-AF82-472A-B108-737D3146D427}" presName="textRect" presStyleLbl="revTx" presStyleIdx="1" presStyleCnt="7">
        <dgm:presLayoutVars>
          <dgm:chMax val="1"/>
          <dgm:chPref val="1"/>
        </dgm:presLayoutVars>
      </dgm:prSet>
      <dgm:spPr/>
    </dgm:pt>
    <dgm:pt modelId="{E9998FC3-B2C1-4546-A5E7-50C31C3D1D08}" type="pres">
      <dgm:prSet presAssocID="{D87073AA-FB1A-42A6-9FBA-551520DDD595}" presName="sibTrans" presStyleCnt="0"/>
      <dgm:spPr/>
    </dgm:pt>
    <dgm:pt modelId="{2CD9E9EB-DD64-4DF3-83DC-9CE24F65F254}" type="pres">
      <dgm:prSet presAssocID="{98EEC690-5D2E-4843-91F2-9CC6B2440F33}" presName="compNode" presStyleCnt="0"/>
      <dgm:spPr/>
    </dgm:pt>
    <dgm:pt modelId="{8958759A-5375-4674-B8E6-BB4C76FEFBD5}" type="pres">
      <dgm:prSet presAssocID="{98EEC690-5D2E-4843-91F2-9CC6B2440F33}" presName="iconBgRect" presStyleLbl="bgShp" presStyleIdx="2" presStyleCnt="7"/>
      <dgm:spPr/>
    </dgm:pt>
    <dgm:pt modelId="{A896B6CE-2E8E-489C-9A52-A38D145755C4}" type="pres">
      <dgm:prSet presAssocID="{98EEC690-5D2E-4843-91F2-9CC6B2440F33}"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ouse"/>
        </a:ext>
      </dgm:extLst>
    </dgm:pt>
    <dgm:pt modelId="{B33406AC-ADE3-4B41-8102-C9F8EB742120}" type="pres">
      <dgm:prSet presAssocID="{98EEC690-5D2E-4843-91F2-9CC6B2440F33}" presName="spaceRect" presStyleCnt="0"/>
      <dgm:spPr/>
    </dgm:pt>
    <dgm:pt modelId="{49AD1F9B-6FF4-4E74-B758-D7386A5C2139}" type="pres">
      <dgm:prSet presAssocID="{98EEC690-5D2E-4843-91F2-9CC6B2440F33}" presName="textRect" presStyleLbl="revTx" presStyleIdx="2" presStyleCnt="7" custLinFactNeighborX="739">
        <dgm:presLayoutVars>
          <dgm:chMax val="1"/>
          <dgm:chPref val="1"/>
        </dgm:presLayoutVars>
      </dgm:prSet>
      <dgm:spPr/>
    </dgm:pt>
    <dgm:pt modelId="{2465DE99-C8AB-4CF1-B83A-10954EB0E67D}" type="pres">
      <dgm:prSet presAssocID="{D4DF4B38-53E5-4C6A-9660-8082D8A9853A}" presName="sibTrans" presStyleCnt="0"/>
      <dgm:spPr/>
    </dgm:pt>
    <dgm:pt modelId="{70BE43AD-506E-4683-93CB-8595894EE5E0}" type="pres">
      <dgm:prSet presAssocID="{6B715B71-46B1-4EEA-B0F6-793801C10119}" presName="compNode" presStyleCnt="0"/>
      <dgm:spPr/>
    </dgm:pt>
    <dgm:pt modelId="{EAF6946F-8BDF-481E-87CA-E5C5C5F3ABE0}" type="pres">
      <dgm:prSet presAssocID="{6B715B71-46B1-4EEA-B0F6-793801C10119}" presName="iconBgRect" presStyleLbl="bgShp" presStyleIdx="3" presStyleCnt="7"/>
      <dgm:spPr/>
    </dgm:pt>
    <dgm:pt modelId="{34A61CFB-63A9-4C8A-92A6-1FBE20F333B7}" type="pres">
      <dgm:prSet presAssocID="{6B715B71-46B1-4EEA-B0F6-793801C10119}"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2091F61D-E651-44AE-A4BF-235B30B50D94}" type="pres">
      <dgm:prSet presAssocID="{6B715B71-46B1-4EEA-B0F6-793801C10119}" presName="spaceRect" presStyleCnt="0"/>
      <dgm:spPr/>
    </dgm:pt>
    <dgm:pt modelId="{6A2A65A8-BE06-48FC-BD24-6FDCDD854DBF}" type="pres">
      <dgm:prSet presAssocID="{6B715B71-46B1-4EEA-B0F6-793801C10119}" presName="textRect" presStyleLbl="revTx" presStyleIdx="3" presStyleCnt="7">
        <dgm:presLayoutVars>
          <dgm:chMax val="1"/>
          <dgm:chPref val="1"/>
        </dgm:presLayoutVars>
      </dgm:prSet>
      <dgm:spPr/>
    </dgm:pt>
    <dgm:pt modelId="{AFD1F080-2EAB-4954-8FA7-4F124A17F4FD}" type="pres">
      <dgm:prSet presAssocID="{4FFFB6D3-E1C3-406C-9F2C-20686DDB0E73}" presName="sibTrans" presStyleCnt="0"/>
      <dgm:spPr/>
    </dgm:pt>
    <dgm:pt modelId="{E5B017B8-9D4C-462F-9875-F04927C0DCF8}" type="pres">
      <dgm:prSet presAssocID="{818DB796-DD29-4FE6-B395-710A30245B97}" presName="compNode" presStyleCnt="0"/>
      <dgm:spPr/>
    </dgm:pt>
    <dgm:pt modelId="{C3C0FAB8-F601-4ED8-BE87-FDDB7B13AF06}" type="pres">
      <dgm:prSet presAssocID="{818DB796-DD29-4FE6-B395-710A30245B97}" presName="iconBgRect" presStyleLbl="bgShp" presStyleIdx="4" presStyleCnt="7"/>
      <dgm:spPr/>
    </dgm:pt>
    <dgm:pt modelId="{6FF12504-8C20-4F5D-B6F7-C74DD3723603}" type="pres">
      <dgm:prSet presAssocID="{818DB796-DD29-4FE6-B395-710A30245B97}"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96AE50C7-762C-44B9-BF29-B156250EDC81}" type="pres">
      <dgm:prSet presAssocID="{818DB796-DD29-4FE6-B395-710A30245B97}" presName="spaceRect" presStyleCnt="0"/>
      <dgm:spPr/>
    </dgm:pt>
    <dgm:pt modelId="{9DEFF5C1-5F5C-4D1D-B5F4-52ABEEE57E16}" type="pres">
      <dgm:prSet presAssocID="{818DB796-DD29-4FE6-B395-710A30245B97}" presName="textRect" presStyleLbl="revTx" presStyleIdx="4" presStyleCnt="7" custScaleX="109790" custScaleY="101887">
        <dgm:presLayoutVars>
          <dgm:chMax val="1"/>
          <dgm:chPref val="1"/>
        </dgm:presLayoutVars>
      </dgm:prSet>
      <dgm:spPr/>
    </dgm:pt>
    <dgm:pt modelId="{251EF279-E6D5-4DD6-99F6-357CD414103D}" type="pres">
      <dgm:prSet presAssocID="{187BDCBA-F602-4572-B5F6-033C5C093DA5}" presName="sibTrans" presStyleCnt="0"/>
      <dgm:spPr/>
    </dgm:pt>
    <dgm:pt modelId="{20C1C6FD-748B-4FBF-AF54-92D02D3048E9}" type="pres">
      <dgm:prSet presAssocID="{96A799B5-6B2A-4FCB-9534-90DF83F592D6}" presName="compNode" presStyleCnt="0"/>
      <dgm:spPr/>
    </dgm:pt>
    <dgm:pt modelId="{AF3A1D71-21EB-41EC-8AF3-C2061D270934}" type="pres">
      <dgm:prSet presAssocID="{96A799B5-6B2A-4FCB-9534-90DF83F592D6}" presName="iconBgRect" presStyleLbl="bgShp" presStyleIdx="5" presStyleCnt="7"/>
      <dgm:spPr/>
    </dgm:pt>
    <dgm:pt modelId="{5F8FD437-60FE-4A97-AC30-62D1FF782846}" type="pres">
      <dgm:prSet presAssocID="{96A799B5-6B2A-4FCB-9534-90DF83F592D6}"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am"/>
        </a:ext>
      </dgm:extLst>
    </dgm:pt>
    <dgm:pt modelId="{6764C4B3-E820-4573-BB2A-4C3C2141B5F3}" type="pres">
      <dgm:prSet presAssocID="{96A799B5-6B2A-4FCB-9534-90DF83F592D6}" presName="spaceRect" presStyleCnt="0"/>
      <dgm:spPr/>
    </dgm:pt>
    <dgm:pt modelId="{176593D3-2D3F-4AE1-A808-13763F3E9FC3}" type="pres">
      <dgm:prSet presAssocID="{96A799B5-6B2A-4FCB-9534-90DF83F592D6}" presName="textRect" presStyleLbl="revTx" presStyleIdx="5" presStyleCnt="7">
        <dgm:presLayoutVars>
          <dgm:chMax val="1"/>
          <dgm:chPref val="1"/>
        </dgm:presLayoutVars>
      </dgm:prSet>
      <dgm:spPr/>
    </dgm:pt>
    <dgm:pt modelId="{54FFEE98-9A21-4961-96F1-1C9D7C778311}" type="pres">
      <dgm:prSet presAssocID="{E1CB33FB-ABA4-4C08-A30C-0F6FEBFFB77B}" presName="sibTrans" presStyleCnt="0"/>
      <dgm:spPr/>
    </dgm:pt>
    <dgm:pt modelId="{A7E8B887-2859-4A90-8846-F8D1CDC01773}" type="pres">
      <dgm:prSet presAssocID="{1920A8BA-DCE7-4373-87EA-1FEE3FE327F3}" presName="compNode" presStyleCnt="0"/>
      <dgm:spPr/>
    </dgm:pt>
    <dgm:pt modelId="{575C0B33-9815-4EC8-AA09-07970E3BA14D}" type="pres">
      <dgm:prSet presAssocID="{1920A8BA-DCE7-4373-87EA-1FEE3FE327F3}" presName="iconBgRect" presStyleLbl="bgShp" presStyleIdx="6" presStyleCnt="7"/>
      <dgm:spPr/>
    </dgm:pt>
    <dgm:pt modelId="{6C10C066-26A6-43FB-8642-67438B5D09DF}" type="pres">
      <dgm:prSet presAssocID="{1920A8BA-DCE7-4373-87EA-1FEE3FE327F3}"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Presentation with Checklist"/>
        </a:ext>
      </dgm:extLst>
    </dgm:pt>
    <dgm:pt modelId="{28D06E75-6D5E-4E5B-B623-B47D4B8BE990}" type="pres">
      <dgm:prSet presAssocID="{1920A8BA-DCE7-4373-87EA-1FEE3FE327F3}" presName="spaceRect" presStyleCnt="0"/>
      <dgm:spPr/>
    </dgm:pt>
    <dgm:pt modelId="{E1CA9555-2ACC-4FC0-984C-30299B40851A}" type="pres">
      <dgm:prSet presAssocID="{1920A8BA-DCE7-4373-87EA-1FEE3FE327F3}" presName="textRect" presStyleLbl="revTx" presStyleIdx="6" presStyleCnt="7">
        <dgm:presLayoutVars>
          <dgm:chMax val="1"/>
          <dgm:chPref val="1"/>
        </dgm:presLayoutVars>
      </dgm:prSet>
      <dgm:spPr/>
    </dgm:pt>
  </dgm:ptLst>
  <dgm:cxnLst>
    <dgm:cxn modelId="{8FE2CE0F-3A0C-4A5C-80FA-5EFDD9109066}" type="presOf" srcId="{98EEC690-5D2E-4843-91F2-9CC6B2440F33}" destId="{49AD1F9B-6FF4-4E74-B758-D7386A5C2139}" srcOrd="0" destOrd="0" presId="urn:microsoft.com/office/officeart/2018/5/layout/IconCircleLabelList"/>
    <dgm:cxn modelId="{7BC70627-5178-4B1F-9854-65D0E9931DC3}" srcId="{D29C7920-82D1-4BB1-8F86-44EB8F11D098}" destId="{9D0EACA6-AF82-472A-B108-737D3146D427}" srcOrd="1" destOrd="0" parTransId="{D4BB80DE-8EDE-4C94-A197-67C2A57A9533}" sibTransId="{D87073AA-FB1A-42A6-9FBA-551520DDD595}"/>
    <dgm:cxn modelId="{ACEC7D42-E700-402B-AC1A-77CC23A89463}" type="presOf" srcId="{818DB796-DD29-4FE6-B395-710A30245B97}" destId="{9DEFF5C1-5F5C-4D1D-B5F4-52ABEEE57E16}" srcOrd="0" destOrd="0" presId="urn:microsoft.com/office/officeart/2018/5/layout/IconCircleLabelList"/>
    <dgm:cxn modelId="{B392974B-A142-4CEF-9842-E644E8A83FBA}" type="presOf" srcId="{D29C7920-82D1-4BB1-8F86-44EB8F11D098}" destId="{9DE228B7-6AA2-4335-A24C-3608F8ECC7FD}" srcOrd="0" destOrd="0" presId="urn:microsoft.com/office/officeart/2018/5/layout/IconCircleLabelList"/>
    <dgm:cxn modelId="{3F00CA56-A029-48DB-A8A4-4E1AC1BB85E3}" type="presOf" srcId="{1920A8BA-DCE7-4373-87EA-1FEE3FE327F3}" destId="{E1CA9555-2ACC-4FC0-984C-30299B40851A}" srcOrd="0" destOrd="0" presId="urn:microsoft.com/office/officeart/2018/5/layout/IconCircleLabelList"/>
    <dgm:cxn modelId="{3AF0F659-62E5-4854-9A2C-AC2BDA2A26FB}" srcId="{D29C7920-82D1-4BB1-8F86-44EB8F11D098}" destId="{98EEC690-5D2E-4843-91F2-9CC6B2440F33}" srcOrd="2" destOrd="0" parTransId="{0435541B-DC46-4768-B1CB-E9A9545596BF}" sibTransId="{D4DF4B38-53E5-4C6A-9660-8082D8A9853A}"/>
    <dgm:cxn modelId="{7746927A-A059-457B-885E-30AAFE8BB244}" type="presOf" srcId="{96A799B5-6B2A-4FCB-9534-90DF83F592D6}" destId="{176593D3-2D3F-4AE1-A808-13763F3E9FC3}" srcOrd="0" destOrd="0" presId="urn:microsoft.com/office/officeart/2018/5/layout/IconCircleLabelList"/>
    <dgm:cxn modelId="{C915AB85-0037-4785-BAFD-117F84A88ED7}" srcId="{D29C7920-82D1-4BB1-8F86-44EB8F11D098}" destId="{1920A8BA-DCE7-4373-87EA-1FEE3FE327F3}" srcOrd="6" destOrd="0" parTransId="{DFB996B5-E5A0-4137-910B-1F2E1D5480A9}" sibTransId="{7A9A9B83-E539-4231-911B-58FF8DD6AA79}"/>
    <dgm:cxn modelId="{A87B4F88-51A8-4032-81EC-B0B4ED7B46DA}" srcId="{D29C7920-82D1-4BB1-8F86-44EB8F11D098}" destId="{96A799B5-6B2A-4FCB-9534-90DF83F592D6}" srcOrd="5" destOrd="0" parTransId="{22FFC7A8-5A52-46E4-8272-9766E19F1519}" sibTransId="{E1CB33FB-ABA4-4C08-A30C-0F6FEBFFB77B}"/>
    <dgm:cxn modelId="{A3C0E699-4DCB-41A0-BB01-217F6C962C5E}" srcId="{D29C7920-82D1-4BB1-8F86-44EB8F11D098}" destId="{818DB796-DD29-4FE6-B395-710A30245B97}" srcOrd="4" destOrd="0" parTransId="{EFF65FB6-B02C-4C37-BD7D-92C77EEEAEBE}" sibTransId="{187BDCBA-F602-4572-B5F6-033C5C093DA5}"/>
    <dgm:cxn modelId="{41E1B9D7-EE1E-4D93-8883-1C80D31ECD65}" type="presOf" srcId="{9D0EACA6-AF82-472A-B108-737D3146D427}" destId="{0108EA81-E89B-427B-9C72-E5392F282579}" srcOrd="0" destOrd="0" presId="urn:microsoft.com/office/officeart/2018/5/layout/IconCircleLabelList"/>
    <dgm:cxn modelId="{0A6B39E8-BCAE-495B-B70D-4C3306D749D6}" type="presOf" srcId="{59438FE1-7BBC-4339-9C4C-1DD48E4CC1A4}" destId="{8BBB9A8C-A274-471D-AC38-69C2F472F6CF}" srcOrd="0" destOrd="0" presId="urn:microsoft.com/office/officeart/2018/5/layout/IconCircleLabelList"/>
    <dgm:cxn modelId="{5496D7EF-D46A-458E-9A26-C68E3F05F885}" type="presOf" srcId="{6B715B71-46B1-4EEA-B0F6-793801C10119}" destId="{6A2A65A8-BE06-48FC-BD24-6FDCDD854DBF}" srcOrd="0" destOrd="0" presId="urn:microsoft.com/office/officeart/2018/5/layout/IconCircleLabelList"/>
    <dgm:cxn modelId="{33CB2AF7-5713-4E3E-B907-3156FE61A085}" srcId="{D29C7920-82D1-4BB1-8F86-44EB8F11D098}" destId="{6B715B71-46B1-4EEA-B0F6-793801C10119}" srcOrd="3" destOrd="0" parTransId="{2406AD7D-38BF-483D-B086-11641D1001AC}" sibTransId="{4FFFB6D3-E1C3-406C-9F2C-20686DDB0E73}"/>
    <dgm:cxn modelId="{6C4035FD-5771-4F7E-BEEF-3EB645890BF3}" srcId="{D29C7920-82D1-4BB1-8F86-44EB8F11D098}" destId="{59438FE1-7BBC-4339-9C4C-1DD48E4CC1A4}" srcOrd="0" destOrd="0" parTransId="{F0BDCA7C-1637-4B81-9D7D-1DF0EC34A533}" sibTransId="{24F2D6AE-0749-48FC-AFAC-DEF5FE652F54}"/>
    <dgm:cxn modelId="{5C0EF9CA-7BCC-4076-983F-594842B33D37}" type="presParOf" srcId="{9DE228B7-6AA2-4335-A24C-3608F8ECC7FD}" destId="{9F75C9EE-4543-481D-B5D9-B6BDADF0C10C}" srcOrd="0" destOrd="0" presId="urn:microsoft.com/office/officeart/2018/5/layout/IconCircleLabelList"/>
    <dgm:cxn modelId="{8F2C2144-30E6-4913-A0B7-DD7CD5D0655C}" type="presParOf" srcId="{9F75C9EE-4543-481D-B5D9-B6BDADF0C10C}" destId="{1E2F638E-F987-42DD-BF80-FECDE63D982E}" srcOrd="0" destOrd="0" presId="urn:microsoft.com/office/officeart/2018/5/layout/IconCircleLabelList"/>
    <dgm:cxn modelId="{E5D634A8-EF7F-4A88-B83E-3CCE879B4602}" type="presParOf" srcId="{9F75C9EE-4543-481D-B5D9-B6BDADF0C10C}" destId="{AA5C3F61-68AE-4640-91AA-FF41D62376D4}" srcOrd="1" destOrd="0" presId="urn:microsoft.com/office/officeart/2018/5/layout/IconCircleLabelList"/>
    <dgm:cxn modelId="{7A2D7610-DE6D-439C-8068-55EB35C0E3F7}" type="presParOf" srcId="{9F75C9EE-4543-481D-B5D9-B6BDADF0C10C}" destId="{92D98E77-6C29-41B5-A3D1-C41D933D2B5F}" srcOrd="2" destOrd="0" presId="urn:microsoft.com/office/officeart/2018/5/layout/IconCircleLabelList"/>
    <dgm:cxn modelId="{4CDF1311-6ABF-41AB-9382-5C5E641E1E4C}" type="presParOf" srcId="{9F75C9EE-4543-481D-B5D9-B6BDADF0C10C}" destId="{8BBB9A8C-A274-471D-AC38-69C2F472F6CF}" srcOrd="3" destOrd="0" presId="urn:microsoft.com/office/officeart/2018/5/layout/IconCircleLabelList"/>
    <dgm:cxn modelId="{7B94644E-2099-467B-9FA4-C9E863EF7B8E}" type="presParOf" srcId="{9DE228B7-6AA2-4335-A24C-3608F8ECC7FD}" destId="{2D55671B-5B43-4AED-A4CB-83C07A5B331C}" srcOrd="1" destOrd="0" presId="urn:microsoft.com/office/officeart/2018/5/layout/IconCircleLabelList"/>
    <dgm:cxn modelId="{1F16CE4A-9680-4A0A-830F-3306D3AB7660}" type="presParOf" srcId="{9DE228B7-6AA2-4335-A24C-3608F8ECC7FD}" destId="{F7468BA5-3C49-4EA5-B4E5-C299932A1387}" srcOrd="2" destOrd="0" presId="urn:microsoft.com/office/officeart/2018/5/layout/IconCircleLabelList"/>
    <dgm:cxn modelId="{4D2F8C84-7BD7-4B09-92DC-80904167A7A3}" type="presParOf" srcId="{F7468BA5-3C49-4EA5-B4E5-C299932A1387}" destId="{CFB6C67C-2312-4059-9E49-5B9D5AE757ED}" srcOrd="0" destOrd="0" presId="urn:microsoft.com/office/officeart/2018/5/layout/IconCircleLabelList"/>
    <dgm:cxn modelId="{53392EC2-C59B-49E4-8809-5A590FB9B9CD}" type="presParOf" srcId="{F7468BA5-3C49-4EA5-B4E5-C299932A1387}" destId="{8BC78CDD-767C-47C1-ACE0-8B0D7598F18C}" srcOrd="1" destOrd="0" presId="urn:microsoft.com/office/officeart/2018/5/layout/IconCircleLabelList"/>
    <dgm:cxn modelId="{74C281CD-7FB3-438E-A85B-786E66F6DAE6}" type="presParOf" srcId="{F7468BA5-3C49-4EA5-B4E5-C299932A1387}" destId="{CD315223-1CDB-4420-84B2-F623A85E845B}" srcOrd="2" destOrd="0" presId="urn:microsoft.com/office/officeart/2018/5/layout/IconCircleLabelList"/>
    <dgm:cxn modelId="{8AA81F5F-5FB2-41B4-A1D4-17B0FDFAAFBB}" type="presParOf" srcId="{F7468BA5-3C49-4EA5-B4E5-C299932A1387}" destId="{0108EA81-E89B-427B-9C72-E5392F282579}" srcOrd="3" destOrd="0" presId="urn:microsoft.com/office/officeart/2018/5/layout/IconCircleLabelList"/>
    <dgm:cxn modelId="{11BB0101-2F8A-4B7F-961B-7FB4063BE9DD}" type="presParOf" srcId="{9DE228B7-6AA2-4335-A24C-3608F8ECC7FD}" destId="{E9998FC3-B2C1-4546-A5E7-50C31C3D1D08}" srcOrd="3" destOrd="0" presId="urn:microsoft.com/office/officeart/2018/5/layout/IconCircleLabelList"/>
    <dgm:cxn modelId="{8E792D8D-4B53-4BE0-AE89-C013AA1C29CE}" type="presParOf" srcId="{9DE228B7-6AA2-4335-A24C-3608F8ECC7FD}" destId="{2CD9E9EB-DD64-4DF3-83DC-9CE24F65F254}" srcOrd="4" destOrd="0" presId="urn:microsoft.com/office/officeart/2018/5/layout/IconCircleLabelList"/>
    <dgm:cxn modelId="{FD73E9D1-CE38-4431-B483-5B54CDDD82ED}" type="presParOf" srcId="{2CD9E9EB-DD64-4DF3-83DC-9CE24F65F254}" destId="{8958759A-5375-4674-B8E6-BB4C76FEFBD5}" srcOrd="0" destOrd="0" presId="urn:microsoft.com/office/officeart/2018/5/layout/IconCircleLabelList"/>
    <dgm:cxn modelId="{F067E52F-2D32-4637-B6AA-B4BEFB3BC404}" type="presParOf" srcId="{2CD9E9EB-DD64-4DF3-83DC-9CE24F65F254}" destId="{A896B6CE-2E8E-489C-9A52-A38D145755C4}" srcOrd="1" destOrd="0" presId="urn:microsoft.com/office/officeart/2018/5/layout/IconCircleLabelList"/>
    <dgm:cxn modelId="{A9AE9D8F-D405-4412-8A62-998A59536326}" type="presParOf" srcId="{2CD9E9EB-DD64-4DF3-83DC-9CE24F65F254}" destId="{B33406AC-ADE3-4B41-8102-C9F8EB742120}" srcOrd="2" destOrd="0" presId="urn:microsoft.com/office/officeart/2018/5/layout/IconCircleLabelList"/>
    <dgm:cxn modelId="{EF0C7FC7-FCFE-4BE5-A744-D6FD98C7E367}" type="presParOf" srcId="{2CD9E9EB-DD64-4DF3-83DC-9CE24F65F254}" destId="{49AD1F9B-6FF4-4E74-B758-D7386A5C2139}" srcOrd="3" destOrd="0" presId="urn:microsoft.com/office/officeart/2018/5/layout/IconCircleLabelList"/>
    <dgm:cxn modelId="{E2F8E047-0954-4FED-8936-540BC5BC4B2A}" type="presParOf" srcId="{9DE228B7-6AA2-4335-A24C-3608F8ECC7FD}" destId="{2465DE99-C8AB-4CF1-B83A-10954EB0E67D}" srcOrd="5" destOrd="0" presId="urn:microsoft.com/office/officeart/2018/5/layout/IconCircleLabelList"/>
    <dgm:cxn modelId="{72866E32-EDD1-4A23-96A3-DFE664A99360}" type="presParOf" srcId="{9DE228B7-6AA2-4335-A24C-3608F8ECC7FD}" destId="{70BE43AD-506E-4683-93CB-8595894EE5E0}" srcOrd="6" destOrd="0" presId="urn:microsoft.com/office/officeart/2018/5/layout/IconCircleLabelList"/>
    <dgm:cxn modelId="{8798DA4E-B7CD-4698-8E08-6B2B4CD3E147}" type="presParOf" srcId="{70BE43AD-506E-4683-93CB-8595894EE5E0}" destId="{EAF6946F-8BDF-481E-87CA-E5C5C5F3ABE0}" srcOrd="0" destOrd="0" presId="urn:microsoft.com/office/officeart/2018/5/layout/IconCircleLabelList"/>
    <dgm:cxn modelId="{AB5A68FE-6979-409A-BAFD-A000912B221D}" type="presParOf" srcId="{70BE43AD-506E-4683-93CB-8595894EE5E0}" destId="{34A61CFB-63A9-4C8A-92A6-1FBE20F333B7}" srcOrd="1" destOrd="0" presId="urn:microsoft.com/office/officeart/2018/5/layout/IconCircleLabelList"/>
    <dgm:cxn modelId="{F3F74304-9E0F-4330-98CB-2DE5933FF1D4}" type="presParOf" srcId="{70BE43AD-506E-4683-93CB-8595894EE5E0}" destId="{2091F61D-E651-44AE-A4BF-235B30B50D94}" srcOrd="2" destOrd="0" presId="urn:microsoft.com/office/officeart/2018/5/layout/IconCircleLabelList"/>
    <dgm:cxn modelId="{0FDE08D5-BA43-4A09-9C34-6218F5A349B8}" type="presParOf" srcId="{70BE43AD-506E-4683-93CB-8595894EE5E0}" destId="{6A2A65A8-BE06-48FC-BD24-6FDCDD854DBF}" srcOrd="3" destOrd="0" presId="urn:microsoft.com/office/officeart/2018/5/layout/IconCircleLabelList"/>
    <dgm:cxn modelId="{DF9DC667-53E5-4FAA-8A43-869820FC0AA3}" type="presParOf" srcId="{9DE228B7-6AA2-4335-A24C-3608F8ECC7FD}" destId="{AFD1F080-2EAB-4954-8FA7-4F124A17F4FD}" srcOrd="7" destOrd="0" presId="urn:microsoft.com/office/officeart/2018/5/layout/IconCircleLabelList"/>
    <dgm:cxn modelId="{F42AAA38-ECFD-471C-ADC1-A4DAC39BAC35}" type="presParOf" srcId="{9DE228B7-6AA2-4335-A24C-3608F8ECC7FD}" destId="{E5B017B8-9D4C-462F-9875-F04927C0DCF8}" srcOrd="8" destOrd="0" presId="urn:microsoft.com/office/officeart/2018/5/layout/IconCircleLabelList"/>
    <dgm:cxn modelId="{35019845-4155-4514-BB82-916CF0008779}" type="presParOf" srcId="{E5B017B8-9D4C-462F-9875-F04927C0DCF8}" destId="{C3C0FAB8-F601-4ED8-BE87-FDDB7B13AF06}" srcOrd="0" destOrd="0" presId="urn:microsoft.com/office/officeart/2018/5/layout/IconCircleLabelList"/>
    <dgm:cxn modelId="{21FA5CDE-13A6-4125-88F2-5BB7E1C01CBB}" type="presParOf" srcId="{E5B017B8-9D4C-462F-9875-F04927C0DCF8}" destId="{6FF12504-8C20-4F5D-B6F7-C74DD3723603}" srcOrd="1" destOrd="0" presId="urn:microsoft.com/office/officeart/2018/5/layout/IconCircleLabelList"/>
    <dgm:cxn modelId="{C001BF97-6CD5-4831-B5D1-D2089E05BF0C}" type="presParOf" srcId="{E5B017B8-9D4C-462F-9875-F04927C0DCF8}" destId="{96AE50C7-762C-44B9-BF29-B156250EDC81}" srcOrd="2" destOrd="0" presId="urn:microsoft.com/office/officeart/2018/5/layout/IconCircleLabelList"/>
    <dgm:cxn modelId="{8EA4A7A4-60FF-4014-A832-D29952AEF59F}" type="presParOf" srcId="{E5B017B8-9D4C-462F-9875-F04927C0DCF8}" destId="{9DEFF5C1-5F5C-4D1D-B5F4-52ABEEE57E16}" srcOrd="3" destOrd="0" presId="urn:microsoft.com/office/officeart/2018/5/layout/IconCircleLabelList"/>
    <dgm:cxn modelId="{D1DB4387-12B4-4F4D-B81E-4A43EB63EB31}" type="presParOf" srcId="{9DE228B7-6AA2-4335-A24C-3608F8ECC7FD}" destId="{251EF279-E6D5-4DD6-99F6-357CD414103D}" srcOrd="9" destOrd="0" presId="urn:microsoft.com/office/officeart/2018/5/layout/IconCircleLabelList"/>
    <dgm:cxn modelId="{6DAC3BEE-8DB2-4203-9608-72FD59E97530}" type="presParOf" srcId="{9DE228B7-6AA2-4335-A24C-3608F8ECC7FD}" destId="{20C1C6FD-748B-4FBF-AF54-92D02D3048E9}" srcOrd="10" destOrd="0" presId="urn:microsoft.com/office/officeart/2018/5/layout/IconCircleLabelList"/>
    <dgm:cxn modelId="{D7C5FA3B-49FC-4EBE-A0B4-329813B4E0F6}" type="presParOf" srcId="{20C1C6FD-748B-4FBF-AF54-92D02D3048E9}" destId="{AF3A1D71-21EB-41EC-8AF3-C2061D270934}" srcOrd="0" destOrd="0" presId="urn:microsoft.com/office/officeart/2018/5/layout/IconCircleLabelList"/>
    <dgm:cxn modelId="{FB94A3C0-9A10-49C5-A0C5-DD5252EB7F00}" type="presParOf" srcId="{20C1C6FD-748B-4FBF-AF54-92D02D3048E9}" destId="{5F8FD437-60FE-4A97-AC30-62D1FF782846}" srcOrd="1" destOrd="0" presId="urn:microsoft.com/office/officeart/2018/5/layout/IconCircleLabelList"/>
    <dgm:cxn modelId="{A89242D5-A9C8-475D-B62F-CD903C5583F3}" type="presParOf" srcId="{20C1C6FD-748B-4FBF-AF54-92D02D3048E9}" destId="{6764C4B3-E820-4573-BB2A-4C3C2141B5F3}" srcOrd="2" destOrd="0" presId="urn:microsoft.com/office/officeart/2018/5/layout/IconCircleLabelList"/>
    <dgm:cxn modelId="{FC0BF404-F0CD-4BDF-AB29-950167EEE976}" type="presParOf" srcId="{20C1C6FD-748B-4FBF-AF54-92D02D3048E9}" destId="{176593D3-2D3F-4AE1-A808-13763F3E9FC3}" srcOrd="3" destOrd="0" presId="urn:microsoft.com/office/officeart/2018/5/layout/IconCircleLabelList"/>
    <dgm:cxn modelId="{7A3B649B-F7E2-4454-9909-425F8A9EF86B}" type="presParOf" srcId="{9DE228B7-6AA2-4335-A24C-3608F8ECC7FD}" destId="{54FFEE98-9A21-4961-96F1-1C9D7C778311}" srcOrd="11" destOrd="0" presId="urn:microsoft.com/office/officeart/2018/5/layout/IconCircleLabelList"/>
    <dgm:cxn modelId="{234924AE-701E-4B13-8BFD-52CF325C2F6C}" type="presParOf" srcId="{9DE228B7-6AA2-4335-A24C-3608F8ECC7FD}" destId="{A7E8B887-2859-4A90-8846-F8D1CDC01773}" srcOrd="12" destOrd="0" presId="urn:microsoft.com/office/officeart/2018/5/layout/IconCircleLabelList"/>
    <dgm:cxn modelId="{38D3EF21-8230-4BFD-8068-FB8E3D8FD1BB}" type="presParOf" srcId="{A7E8B887-2859-4A90-8846-F8D1CDC01773}" destId="{575C0B33-9815-4EC8-AA09-07970E3BA14D}" srcOrd="0" destOrd="0" presId="urn:microsoft.com/office/officeart/2018/5/layout/IconCircleLabelList"/>
    <dgm:cxn modelId="{31DF7848-722B-4ED4-A9B2-1B01C4C4F72A}" type="presParOf" srcId="{A7E8B887-2859-4A90-8846-F8D1CDC01773}" destId="{6C10C066-26A6-43FB-8642-67438B5D09DF}" srcOrd="1" destOrd="0" presId="urn:microsoft.com/office/officeart/2018/5/layout/IconCircleLabelList"/>
    <dgm:cxn modelId="{6A451A59-91AC-47A6-AF83-6BF53FF25FCE}" type="presParOf" srcId="{A7E8B887-2859-4A90-8846-F8D1CDC01773}" destId="{28D06E75-6D5E-4E5B-B623-B47D4B8BE990}" srcOrd="2" destOrd="0" presId="urn:microsoft.com/office/officeart/2018/5/layout/IconCircleLabelList"/>
    <dgm:cxn modelId="{60EACA2F-3141-4F5F-9493-7F48BA39DD9F}" type="presParOf" srcId="{A7E8B887-2859-4A90-8846-F8D1CDC01773}" destId="{E1CA9555-2ACC-4FC0-984C-30299B40851A}"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9C7920-82D1-4BB1-8F86-44EB8F11D09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59438FE1-7BBC-4339-9C4C-1DD48E4CC1A4}">
      <dgm:prSet custT="1"/>
      <dgm:spPr/>
      <dgm:t>
        <a:bodyPr/>
        <a:lstStyle/>
        <a:p>
          <a:r>
            <a:rPr lang="en-US" sz="1800" dirty="0"/>
            <a:t> Prepare and Serve an Evening Meal </a:t>
          </a:r>
        </a:p>
      </dgm:t>
    </dgm:pt>
    <dgm:pt modelId="{F0BDCA7C-1637-4B81-9D7D-1DF0EC34A533}" type="parTrans" cxnId="{6C4035FD-5771-4F7E-BEEF-3EB645890BF3}">
      <dgm:prSet/>
      <dgm:spPr/>
      <dgm:t>
        <a:bodyPr/>
        <a:lstStyle/>
        <a:p>
          <a:endParaRPr lang="en-US" sz="1000"/>
        </a:p>
      </dgm:t>
    </dgm:pt>
    <dgm:pt modelId="{24F2D6AE-0749-48FC-AFAC-DEF5FE652F54}" type="sibTrans" cxnId="{6C4035FD-5771-4F7E-BEEF-3EB645890BF3}">
      <dgm:prSet/>
      <dgm:spPr/>
      <dgm:t>
        <a:bodyPr/>
        <a:lstStyle/>
        <a:p>
          <a:endParaRPr lang="en-US"/>
        </a:p>
      </dgm:t>
    </dgm:pt>
    <dgm:pt modelId="{9D0EACA6-AF82-472A-B108-737D3146D427}">
      <dgm:prSet custT="1"/>
      <dgm:spPr/>
      <dgm:t>
        <a:bodyPr/>
        <a:lstStyle/>
        <a:p>
          <a:r>
            <a:rPr lang="en-US" sz="1800" dirty="0"/>
            <a:t>Sort and Organize Donations</a:t>
          </a:r>
          <a:r>
            <a:rPr lang="en-US" sz="1300" dirty="0"/>
            <a:t>  </a:t>
          </a:r>
        </a:p>
      </dgm:t>
    </dgm:pt>
    <dgm:pt modelId="{D4BB80DE-8EDE-4C94-A197-67C2A57A9533}" type="parTrans" cxnId="{7BC70627-5178-4B1F-9854-65D0E9931DC3}">
      <dgm:prSet/>
      <dgm:spPr/>
      <dgm:t>
        <a:bodyPr/>
        <a:lstStyle/>
        <a:p>
          <a:endParaRPr lang="en-US" sz="1000"/>
        </a:p>
      </dgm:t>
    </dgm:pt>
    <dgm:pt modelId="{D87073AA-FB1A-42A6-9FBA-551520DDD595}" type="sibTrans" cxnId="{7BC70627-5178-4B1F-9854-65D0E9931DC3}">
      <dgm:prSet/>
      <dgm:spPr/>
      <dgm:t>
        <a:bodyPr/>
        <a:lstStyle/>
        <a:p>
          <a:endParaRPr lang="en-US"/>
        </a:p>
      </dgm:t>
    </dgm:pt>
    <dgm:pt modelId="{98EEC690-5D2E-4843-91F2-9CC6B2440F33}">
      <dgm:prSet custT="1"/>
      <dgm:spPr/>
      <dgm:t>
        <a:bodyPr/>
        <a:lstStyle/>
        <a:p>
          <a:r>
            <a:rPr lang="en-US" sz="1800" dirty="0"/>
            <a:t>Participate in a Group Service Project</a:t>
          </a:r>
        </a:p>
      </dgm:t>
    </dgm:pt>
    <dgm:pt modelId="{0435541B-DC46-4768-B1CB-E9A9545596BF}" type="parTrans" cxnId="{3AF0F659-62E5-4854-9A2C-AC2BDA2A26FB}">
      <dgm:prSet/>
      <dgm:spPr/>
      <dgm:t>
        <a:bodyPr/>
        <a:lstStyle/>
        <a:p>
          <a:endParaRPr lang="en-US" sz="1000"/>
        </a:p>
      </dgm:t>
    </dgm:pt>
    <dgm:pt modelId="{D4DF4B38-53E5-4C6A-9660-8082D8A9853A}" type="sibTrans" cxnId="{3AF0F659-62E5-4854-9A2C-AC2BDA2A26FB}">
      <dgm:prSet/>
      <dgm:spPr/>
      <dgm:t>
        <a:bodyPr/>
        <a:lstStyle/>
        <a:p>
          <a:endParaRPr lang="en-US"/>
        </a:p>
      </dgm:t>
    </dgm:pt>
    <dgm:pt modelId="{6B715B71-46B1-4EEA-B0F6-793801C10119}">
      <dgm:prSet custT="1"/>
      <dgm:spPr/>
      <dgm:t>
        <a:bodyPr/>
        <a:lstStyle/>
        <a:p>
          <a:r>
            <a:rPr lang="en-US" sz="1800" dirty="0"/>
            <a:t>Teach or Facilitate a Class</a:t>
          </a:r>
        </a:p>
      </dgm:t>
    </dgm:pt>
    <dgm:pt modelId="{2406AD7D-38BF-483D-B086-11641D1001AC}" type="parTrans" cxnId="{33CB2AF7-5713-4E3E-B907-3156FE61A085}">
      <dgm:prSet/>
      <dgm:spPr/>
      <dgm:t>
        <a:bodyPr/>
        <a:lstStyle/>
        <a:p>
          <a:endParaRPr lang="en-US" sz="1000"/>
        </a:p>
      </dgm:t>
    </dgm:pt>
    <dgm:pt modelId="{4FFFB6D3-E1C3-406C-9F2C-20686DDB0E73}" type="sibTrans" cxnId="{33CB2AF7-5713-4E3E-B907-3156FE61A085}">
      <dgm:prSet/>
      <dgm:spPr/>
      <dgm:t>
        <a:bodyPr/>
        <a:lstStyle/>
        <a:p>
          <a:endParaRPr lang="en-US"/>
        </a:p>
      </dgm:t>
    </dgm:pt>
    <dgm:pt modelId="{818DB796-DD29-4FE6-B395-710A30245B97}">
      <dgm:prSet custT="1"/>
      <dgm:spPr/>
      <dgm:t>
        <a:bodyPr/>
        <a:lstStyle/>
        <a:p>
          <a:r>
            <a:rPr lang="en-US" sz="1800" dirty="0"/>
            <a:t>Work one-on-one with individuals on Life Plans or Mentoring  </a:t>
          </a:r>
        </a:p>
      </dgm:t>
    </dgm:pt>
    <dgm:pt modelId="{EFF65FB6-B02C-4C37-BD7D-92C77EEEAEBE}" type="parTrans" cxnId="{A3C0E699-4DCB-41A0-BB01-217F6C962C5E}">
      <dgm:prSet/>
      <dgm:spPr/>
      <dgm:t>
        <a:bodyPr/>
        <a:lstStyle/>
        <a:p>
          <a:endParaRPr lang="en-US" sz="1000"/>
        </a:p>
      </dgm:t>
    </dgm:pt>
    <dgm:pt modelId="{187BDCBA-F602-4572-B5F6-033C5C093DA5}" type="sibTrans" cxnId="{A3C0E699-4DCB-41A0-BB01-217F6C962C5E}">
      <dgm:prSet/>
      <dgm:spPr/>
      <dgm:t>
        <a:bodyPr/>
        <a:lstStyle/>
        <a:p>
          <a:endParaRPr lang="en-US"/>
        </a:p>
      </dgm:t>
    </dgm:pt>
    <dgm:pt modelId="{1920A8BA-DCE7-4373-87EA-1FEE3FE327F3}">
      <dgm:prSet/>
      <dgm:spPr/>
      <dgm:t>
        <a:bodyPr/>
        <a:lstStyle/>
        <a:p>
          <a:endParaRPr lang="en-US" dirty="0"/>
        </a:p>
      </dgm:t>
    </dgm:pt>
    <dgm:pt modelId="{DFB996B5-E5A0-4137-910B-1F2E1D5480A9}" type="parTrans" cxnId="{C915AB85-0037-4785-BAFD-117F84A88ED7}">
      <dgm:prSet/>
      <dgm:spPr/>
      <dgm:t>
        <a:bodyPr/>
        <a:lstStyle/>
        <a:p>
          <a:endParaRPr lang="en-US" sz="1000"/>
        </a:p>
      </dgm:t>
    </dgm:pt>
    <dgm:pt modelId="{7A9A9B83-E539-4231-911B-58FF8DD6AA79}" type="sibTrans" cxnId="{C915AB85-0037-4785-BAFD-117F84A88ED7}">
      <dgm:prSet/>
      <dgm:spPr/>
      <dgm:t>
        <a:bodyPr/>
        <a:lstStyle/>
        <a:p>
          <a:endParaRPr lang="en-US"/>
        </a:p>
      </dgm:t>
    </dgm:pt>
    <dgm:pt modelId="{057FC544-6B9D-4509-873F-A920919B94F7}">
      <dgm:prSet custT="1"/>
      <dgm:spPr/>
      <dgm:t>
        <a:bodyPr/>
        <a:lstStyle/>
        <a:p>
          <a:r>
            <a:rPr lang="en-US" sz="1800" dirty="0"/>
            <a:t>Donate and provide much needed finances so we can continue to serve the homeless in our community</a:t>
          </a:r>
        </a:p>
      </dgm:t>
    </dgm:pt>
    <dgm:pt modelId="{FCF0815A-42DB-4045-A39D-E8E645D86708}" type="parTrans" cxnId="{056800A5-C178-4194-B90A-0D848AE7EC0E}">
      <dgm:prSet/>
      <dgm:spPr/>
      <dgm:t>
        <a:bodyPr/>
        <a:lstStyle/>
        <a:p>
          <a:endParaRPr lang="en-US"/>
        </a:p>
      </dgm:t>
    </dgm:pt>
    <dgm:pt modelId="{F959E1FB-6341-49CB-A2C6-47A1910541E5}" type="sibTrans" cxnId="{056800A5-C178-4194-B90A-0D848AE7EC0E}">
      <dgm:prSet/>
      <dgm:spPr/>
      <dgm:t>
        <a:bodyPr/>
        <a:lstStyle/>
        <a:p>
          <a:endParaRPr lang="en-US"/>
        </a:p>
      </dgm:t>
    </dgm:pt>
    <dgm:pt modelId="{2859E939-500E-42AA-8D70-1D13BA8BF9D9}" type="pres">
      <dgm:prSet presAssocID="{D29C7920-82D1-4BB1-8F86-44EB8F11D098}" presName="diagram" presStyleCnt="0">
        <dgm:presLayoutVars>
          <dgm:dir/>
          <dgm:resizeHandles val="exact"/>
        </dgm:presLayoutVars>
      </dgm:prSet>
      <dgm:spPr/>
    </dgm:pt>
    <dgm:pt modelId="{286CF731-8A1D-418D-BC83-C863DFBAA6CC}" type="pres">
      <dgm:prSet presAssocID="{59438FE1-7BBC-4339-9C4C-1DD48E4CC1A4}" presName="node" presStyleLbl="node1" presStyleIdx="0" presStyleCnt="7">
        <dgm:presLayoutVars>
          <dgm:bulletEnabled val="1"/>
        </dgm:presLayoutVars>
      </dgm:prSet>
      <dgm:spPr/>
    </dgm:pt>
    <dgm:pt modelId="{1CA49A01-922F-4636-AE9A-0877930DAFDA}" type="pres">
      <dgm:prSet presAssocID="{24F2D6AE-0749-48FC-AFAC-DEF5FE652F54}" presName="sibTrans" presStyleCnt="0"/>
      <dgm:spPr/>
    </dgm:pt>
    <dgm:pt modelId="{31A24C65-0658-441B-B3AA-A1F84AAD711C}" type="pres">
      <dgm:prSet presAssocID="{9D0EACA6-AF82-472A-B108-737D3146D427}" presName="node" presStyleLbl="node1" presStyleIdx="1" presStyleCnt="7">
        <dgm:presLayoutVars>
          <dgm:bulletEnabled val="1"/>
        </dgm:presLayoutVars>
      </dgm:prSet>
      <dgm:spPr/>
    </dgm:pt>
    <dgm:pt modelId="{059735C0-7A60-4D63-855A-3EEC5C60B02B}" type="pres">
      <dgm:prSet presAssocID="{D87073AA-FB1A-42A6-9FBA-551520DDD595}" presName="sibTrans" presStyleCnt="0"/>
      <dgm:spPr/>
    </dgm:pt>
    <dgm:pt modelId="{60DB8123-1EE1-43A4-91A6-B96B89198BE4}" type="pres">
      <dgm:prSet presAssocID="{98EEC690-5D2E-4843-91F2-9CC6B2440F33}" presName="node" presStyleLbl="node1" presStyleIdx="2" presStyleCnt="7">
        <dgm:presLayoutVars>
          <dgm:bulletEnabled val="1"/>
        </dgm:presLayoutVars>
      </dgm:prSet>
      <dgm:spPr/>
    </dgm:pt>
    <dgm:pt modelId="{5208A145-58FE-4CD3-AB73-EACB16B1B689}" type="pres">
      <dgm:prSet presAssocID="{D4DF4B38-53E5-4C6A-9660-8082D8A9853A}" presName="sibTrans" presStyleCnt="0"/>
      <dgm:spPr/>
    </dgm:pt>
    <dgm:pt modelId="{F1138B9B-D913-47EC-BB52-8B216911F2CE}" type="pres">
      <dgm:prSet presAssocID="{6B715B71-46B1-4EEA-B0F6-793801C10119}" presName="node" presStyleLbl="node1" presStyleIdx="3" presStyleCnt="7">
        <dgm:presLayoutVars>
          <dgm:bulletEnabled val="1"/>
        </dgm:presLayoutVars>
      </dgm:prSet>
      <dgm:spPr/>
    </dgm:pt>
    <dgm:pt modelId="{3E3042D7-0ADC-443A-B20C-06909A366038}" type="pres">
      <dgm:prSet presAssocID="{4FFFB6D3-E1C3-406C-9F2C-20686DDB0E73}" presName="sibTrans" presStyleCnt="0"/>
      <dgm:spPr/>
    </dgm:pt>
    <dgm:pt modelId="{161B48A3-D56E-4DD3-A354-C8A803320CC4}" type="pres">
      <dgm:prSet presAssocID="{818DB796-DD29-4FE6-B395-710A30245B97}" presName="node" presStyleLbl="node1" presStyleIdx="4" presStyleCnt="7">
        <dgm:presLayoutVars>
          <dgm:bulletEnabled val="1"/>
        </dgm:presLayoutVars>
      </dgm:prSet>
      <dgm:spPr/>
    </dgm:pt>
    <dgm:pt modelId="{5264BE58-A9E7-41C7-BC81-9733AF23BC96}" type="pres">
      <dgm:prSet presAssocID="{187BDCBA-F602-4572-B5F6-033C5C093DA5}" presName="sibTrans" presStyleCnt="0"/>
      <dgm:spPr/>
    </dgm:pt>
    <dgm:pt modelId="{86F4FB5B-B035-4FCC-BEE9-EF20B5CD9044}" type="pres">
      <dgm:prSet presAssocID="{057FC544-6B9D-4509-873F-A920919B94F7}" presName="node" presStyleLbl="node1" presStyleIdx="5" presStyleCnt="7">
        <dgm:presLayoutVars>
          <dgm:bulletEnabled val="1"/>
        </dgm:presLayoutVars>
      </dgm:prSet>
      <dgm:spPr/>
    </dgm:pt>
    <dgm:pt modelId="{153892AC-85DA-4ABA-91F3-6B5D93644197}" type="pres">
      <dgm:prSet presAssocID="{F959E1FB-6341-49CB-A2C6-47A1910541E5}" presName="sibTrans" presStyleCnt="0"/>
      <dgm:spPr/>
    </dgm:pt>
    <dgm:pt modelId="{285D53DC-1974-47D7-BA05-C231FDAFAFBA}" type="pres">
      <dgm:prSet presAssocID="{1920A8BA-DCE7-4373-87EA-1FEE3FE327F3}" presName="node" presStyleLbl="node1" presStyleIdx="6" presStyleCnt="7">
        <dgm:presLayoutVars>
          <dgm:bulletEnabled val="1"/>
        </dgm:presLayoutVars>
      </dgm:prSet>
      <dgm:spPr/>
    </dgm:pt>
  </dgm:ptLst>
  <dgm:cxnLst>
    <dgm:cxn modelId="{83C93A06-E37A-43B5-9BF7-F61AB7E1A44D}" type="presOf" srcId="{1920A8BA-DCE7-4373-87EA-1FEE3FE327F3}" destId="{285D53DC-1974-47D7-BA05-C231FDAFAFBA}" srcOrd="0" destOrd="0" presId="urn:microsoft.com/office/officeart/2005/8/layout/default"/>
    <dgm:cxn modelId="{BB25AD1D-A9FD-4F12-B17C-F7A2DB398F8D}" type="presOf" srcId="{59438FE1-7BBC-4339-9C4C-1DD48E4CC1A4}" destId="{286CF731-8A1D-418D-BC83-C863DFBAA6CC}" srcOrd="0" destOrd="0" presId="urn:microsoft.com/office/officeart/2005/8/layout/default"/>
    <dgm:cxn modelId="{7BC70627-5178-4B1F-9854-65D0E9931DC3}" srcId="{D29C7920-82D1-4BB1-8F86-44EB8F11D098}" destId="{9D0EACA6-AF82-472A-B108-737D3146D427}" srcOrd="1" destOrd="0" parTransId="{D4BB80DE-8EDE-4C94-A197-67C2A57A9533}" sibTransId="{D87073AA-FB1A-42A6-9FBA-551520DDD595}"/>
    <dgm:cxn modelId="{CFD1AE5F-C408-4DBB-8C9B-581A3C0E10AB}" type="presOf" srcId="{9D0EACA6-AF82-472A-B108-737D3146D427}" destId="{31A24C65-0658-441B-B3AA-A1F84AAD711C}" srcOrd="0" destOrd="0" presId="urn:microsoft.com/office/officeart/2005/8/layout/default"/>
    <dgm:cxn modelId="{EEC0006A-5A51-490B-9E81-3DF6CFAEB50A}" type="presOf" srcId="{D29C7920-82D1-4BB1-8F86-44EB8F11D098}" destId="{2859E939-500E-42AA-8D70-1D13BA8BF9D9}" srcOrd="0" destOrd="0" presId="urn:microsoft.com/office/officeart/2005/8/layout/default"/>
    <dgm:cxn modelId="{9CAC746B-D1A4-48C7-AC38-37785F9415EE}" type="presOf" srcId="{6B715B71-46B1-4EEA-B0F6-793801C10119}" destId="{F1138B9B-D913-47EC-BB52-8B216911F2CE}" srcOrd="0" destOrd="0" presId="urn:microsoft.com/office/officeart/2005/8/layout/default"/>
    <dgm:cxn modelId="{3AF0F659-62E5-4854-9A2C-AC2BDA2A26FB}" srcId="{D29C7920-82D1-4BB1-8F86-44EB8F11D098}" destId="{98EEC690-5D2E-4843-91F2-9CC6B2440F33}" srcOrd="2" destOrd="0" parTransId="{0435541B-DC46-4768-B1CB-E9A9545596BF}" sibTransId="{D4DF4B38-53E5-4C6A-9660-8082D8A9853A}"/>
    <dgm:cxn modelId="{C915AB85-0037-4785-BAFD-117F84A88ED7}" srcId="{D29C7920-82D1-4BB1-8F86-44EB8F11D098}" destId="{1920A8BA-DCE7-4373-87EA-1FEE3FE327F3}" srcOrd="6" destOrd="0" parTransId="{DFB996B5-E5A0-4137-910B-1F2E1D5480A9}" sibTransId="{7A9A9B83-E539-4231-911B-58FF8DD6AA79}"/>
    <dgm:cxn modelId="{D4773287-15F6-4D53-BCB1-FC1850A3B1DC}" type="presOf" srcId="{818DB796-DD29-4FE6-B395-710A30245B97}" destId="{161B48A3-D56E-4DD3-A354-C8A803320CC4}" srcOrd="0" destOrd="0" presId="urn:microsoft.com/office/officeart/2005/8/layout/default"/>
    <dgm:cxn modelId="{A3C0E699-4DCB-41A0-BB01-217F6C962C5E}" srcId="{D29C7920-82D1-4BB1-8F86-44EB8F11D098}" destId="{818DB796-DD29-4FE6-B395-710A30245B97}" srcOrd="4" destOrd="0" parTransId="{EFF65FB6-B02C-4C37-BD7D-92C77EEEAEBE}" sibTransId="{187BDCBA-F602-4572-B5F6-033C5C093DA5}"/>
    <dgm:cxn modelId="{056800A5-C178-4194-B90A-0D848AE7EC0E}" srcId="{D29C7920-82D1-4BB1-8F86-44EB8F11D098}" destId="{057FC544-6B9D-4509-873F-A920919B94F7}" srcOrd="5" destOrd="0" parTransId="{FCF0815A-42DB-4045-A39D-E8E645D86708}" sibTransId="{F959E1FB-6341-49CB-A2C6-47A1910541E5}"/>
    <dgm:cxn modelId="{94F359B0-4E58-49ED-A0C2-BB18893A1CE4}" type="presOf" srcId="{98EEC690-5D2E-4843-91F2-9CC6B2440F33}" destId="{60DB8123-1EE1-43A4-91A6-B96B89198BE4}" srcOrd="0" destOrd="0" presId="urn:microsoft.com/office/officeart/2005/8/layout/default"/>
    <dgm:cxn modelId="{5A64DFF2-090F-4B4D-847E-5944CDF5B449}" type="presOf" srcId="{057FC544-6B9D-4509-873F-A920919B94F7}" destId="{86F4FB5B-B035-4FCC-BEE9-EF20B5CD9044}" srcOrd="0" destOrd="0" presId="urn:microsoft.com/office/officeart/2005/8/layout/default"/>
    <dgm:cxn modelId="{33CB2AF7-5713-4E3E-B907-3156FE61A085}" srcId="{D29C7920-82D1-4BB1-8F86-44EB8F11D098}" destId="{6B715B71-46B1-4EEA-B0F6-793801C10119}" srcOrd="3" destOrd="0" parTransId="{2406AD7D-38BF-483D-B086-11641D1001AC}" sibTransId="{4FFFB6D3-E1C3-406C-9F2C-20686DDB0E73}"/>
    <dgm:cxn modelId="{6C4035FD-5771-4F7E-BEEF-3EB645890BF3}" srcId="{D29C7920-82D1-4BB1-8F86-44EB8F11D098}" destId="{59438FE1-7BBC-4339-9C4C-1DD48E4CC1A4}" srcOrd="0" destOrd="0" parTransId="{F0BDCA7C-1637-4B81-9D7D-1DF0EC34A533}" sibTransId="{24F2D6AE-0749-48FC-AFAC-DEF5FE652F54}"/>
    <dgm:cxn modelId="{0314269F-0ACC-4FE9-B60C-FEB1260B2738}" type="presParOf" srcId="{2859E939-500E-42AA-8D70-1D13BA8BF9D9}" destId="{286CF731-8A1D-418D-BC83-C863DFBAA6CC}" srcOrd="0" destOrd="0" presId="urn:microsoft.com/office/officeart/2005/8/layout/default"/>
    <dgm:cxn modelId="{9C0C5394-71F7-4DC0-9C02-075734AD4099}" type="presParOf" srcId="{2859E939-500E-42AA-8D70-1D13BA8BF9D9}" destId="{1CA49A01-922F-4636-AE9A-0877930DAFDA}" srcOrd="1" destOrd="0" presId="urn:microsoft.com/office/officeart/2005/8/layout/default"/>
    <dgm:cxn modelId="{ED21418F-1067-48A6-9818-09A5E1F74EA8}" type="presParOf" srcId="{2859E939-500E-42AA-8D70-1D13BA8BF9D9}" destId="{31A24C65-0658-441B-B3AA-A1F84AAD711C}" srcOrd="2" destOrd="0" presId="urn:microsoft.com/office/officeart/2005/8/layout/default"/>
    <dgm:cxn modelId="{0991209D-A711-45CF-BE69-80BE0C1F3BC2}" type="presParOf" srcId="{2859E939-500E-42AA-8D70-1D13BA8BF9D9}" destId="{059735C0-7A60-4D63-855A-3EEC5C60B02B}" srcOrd="3" destOrd="0" presId="urn:microsoft.com/office/officeart/2005/8/layout/default"/>
    <dgm:cxn modelId="{88D023BE-2062-4F52-83B7-7EB54645DEBA}" type="presParOf" srcId="{2859E939-500E-42AA-8D70-1D13BA8BF9D9}" destId="{60DB8123-1EE1-43A4-91A6-B96B89198BE4}" srcOrd="4" destOrd="0" presId="urn:microsoft.com/office/officeart/2005/8/layout/default"/>
    <dgm:cxn modelId="{11A05C0A-BF6B-47AF-846A-3852151BEF20}" type="presParOf" srcId="{2859E939-500E-42AA-8D70-1D13BA8BF9D9}" destId="{5208A145-58FE-4CD3-AB73-EACB16B1B689}" srcOrd="5" destOrd="0" presId="urn:microsoft.com/office/officeart/2005/8/layout/default"/>
    <dgm:cxn modelId="{D840B5FF-ABCB-41F3-AE50-037C68DAD0F6}" type="presParOf" srcId="{2859E939-500E-42AA-8D70-1D13BA8BF9D9}" destId="{F1138B9B-D913-47EC-BB52-8B216911F2CE}" srcOrd="6" destOrd="0" presId="urn:microsoft.com/office/officeart/2005/8/layout/default"/>
    <dgm:cxn modelId="{18D4ED06-DE87-45B7-92BF-8F4C2367F3E8}" type="presParOf" srcId="{2859E939-500E-42AA-8D70-1D13BA8BF9D9}" destId="{3E3042D7-0ADC-443A-B20C-06909A366038}" srcOrd="7" destOrd="0" presId="urn:microsoft.com/office/officeart/2005/8/layout/default"/>
    <dgm:cxn modelId="{8A69BC0F-3904-445E-893E-91AB53D175DE}" type="presParOf" srcId="{2859E939-500E-42AA-8D70-1D13BA8BF9D9}" destId="{161B48A3-D56E-4DD3-A354-C8A803320CC4}" srcOrd="8" destOrd="0" presId="urn:microsoft.com/office/officeart/2005/8/layout/default"/>
    <dgm:cxn modelId="{47E135AC-9C34-4C92-8AAD-BD34DB601954}" type="presParOf" srcId="{2859E939-500E-42AA-8D70-1D13BA8BF9D9}" destId="{5264BE58-A9E7-41C7-BC81-9733AF23BC96}" srcOrd="9" destOrd="0" presId="urn:microsoft.com/office/officeart/2005/8/layout/default"/>
    <dgm:cxn modelId="{5356B576-949F-4017-9E1C-E0811E30D2E1}" type="presParOf" srcId="{2859E939-500E-42AA-8D70-1D13BA8BF9D9}" destId="{86F4FB5B-B035-4FCC-BEE9-EF20B5CD9044}" srcOrd="10" destOrd="0" presId="urn:microsoft.com/office/officeart/2005/8/layout/default"/>
    <dgm:cxn modelId="{7BA3681E-D62B-4AEF-9A17-8404D6567909}" type="presParOf" srcId="{2859E939-500E-42AA-8D70-1D13BA8BF9D9}" destId="{153892AC-85DA-4ABA-91F3-6B5D93644197}" srcOrd="11" destOrd="0" presId="urn:microsoft.com/office/officeart/2005/8/layout/default"/>
    <dgm:cxn modelId="{17832D3B-B8EF-4050-97F2-7164F9B5C9BF}" type="presParOf" srcId="{2859E939-500E-42AA-8D70-1D13BA8BF9D9}" destId="{285D53DC-1974-47D7-BA05-C231FDAFAFB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176B9-4338-45E2-B46B-6D7E8C14A02E}">
      <dsp:nvSpPr>
        <dsp:cNvPr id="0" name=""/>
        <dsp:cNvSpPr/>
      </dsp:nvSpPr>
      <dsp:spPr>
        <a:xfrm>
          <a:off x="3207" y="370700"/>
          <a:ext cx="2544683" cy="24188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Paul’s Project is a stand alone 501c3 overseen by a Board of Directors. Our goal is for all individuals to set aside differences and simply focus on providing hope and love to a population that desperately needs it. </a:t>
          </a:r>
        </a:p>
      </dsp:txBody>
      <dsp:txXfrm>
        <a:off x="3207" y="370700"/>
        <a:ext cx="2544683" cy="2418818"/>
      </dsp:txXfrm>
    </dsp:sp>
    <dsp:sp modelId="{FF86E775-FF93-4AE5-83B7-F1E2F53A2506}">
      <dsp:nvSpPr>
        <dsp:cNvPr id="0" name=""/>
        <dsp:cNvSpPr/>
      </dsp:nvSpPr>
      <dsp:spPr>
        <a:xfrm>
          <a:off x="2802359" y="383060"/>
          <a:ext cx="2544683" cy="2394099"/>
        </a:xfrm>
        <a:prstGeom prst="rec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Paul’s Project does not receive any government funding. We exist thanks to the generous donations of churches, groups, and individuals in our community.  </a:t>
          </a:r>
        </a:p>
      </dsp:txBody>
      <dsp:txXfrm>
        <a:off x="2802359" y="383060"/>
        <a:ext cx="2544683" cy="2394099"/>
      </dsp:txXfrm>
    </dsp:sp>
    <dsp:sp modelId="{78E335EE-32CD-4B6F-BDEC-BC69CE76710F}">
      <dsp:nvSpPr>
        <dsp:cNvPr id="0" name=""/>
        <dsp:cNvSpPr/>
      </dsp:nvSpPr>
      <dsp:spPr>
        <a:xfrm>
          <a:off x="5601511" y="370700"/>
          <a:ext cx="2544683" cy="2418818"/>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Typically have 85-95 homeless individuals in program.  We also offer emergency shelter to any homeless individual in our community during inclement weather. </a:t>
          </a:r>
          <a:r>
            <a:rPr lang="en-US" sz="1000" kern="1200" dirty="0"/>
            <a:t> </a:t>
          </a:r>
        </a:p>
      </dsp:txBody>
      <dsp:txXfrm>
        <a:off x="5601511" y="370700"/>
        <a:ext cx="2544683" cy="2418818"/>
      </dsp:txXfrm>
    </dsp:sp>
    <dsp:sp modelId="{06DEFA3A-53EA-4B49-93D0-1061D82C1EDD}">
      <dsp:nvSpPr>
        <dsp:cNvPr id="0" name=""/>
        <dsp:cNvSpPr/>
      </dsp:nvSpPr>
      <dsp:spPr>
        <a:xfrm>
          <a:off x="8400662" y="383060"/>
          <a:ext cx="2544683" cy="2394099"/>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We partner with some amazing organizations/agencies  in an effort to best assist the  individuals that come through our gates in getting back on their feet</a:t>
          </a:r>
          <a:r>
            <a:rPr lang="en-US" sz="1000" kern="1200" dirty="0"/>
            <a:t>. </a:t>
          </a:r>
        </a:p>
      </dsp:txBody>
      <dsp:txXfrm>
        <a:off x="8400662" y="383060"/>
        <a:ext cx="2544683" cy="2394099"/>
      </dsp:txXfrm>
    </dsp:sp>
    <dsp:sp modelId="{41E88946-A60F-4DA6-A048-4E6FC4E94366}">
      <dsp:nvSpPr>
        <dsp:cNvPr id="0" name=""/>
        <dsp:cNvSpPr/>
      </dsp:nvSpPr>
      <dsp:spPr>
        <a:xfrm>
          <a:off x="1402783" y="3043987"/>
          <a:ext cx="2544683" cy="2232349"/>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We believe there is no “cookie cutter” way to address homelessness.  Instead, we must meet people where they are at and take the time to  address each person’s own unique set of circumstances. </a:t>
          </a:r>
        </a:p>
      </dsp:txBody>
      <dsp:txXfrm>
        <a:off x="1402783" y="3043987"/>
        <a:ext cx="2544683" cy="2232349"/>
      </dsp:txXfrm>
    </dsp:sp>
    <dsp:sp modelId="{80C48221-ED93-4A5B-888D-D37F9D9247CC}">
      <dsp:nvSpPr>
        <dsp:cNvPr id="0" name=""/>
        <dsp:cNvSpPr/>
      </dsp:nvSpPr>
      <dsp:spPr>
        <a:xfrm>
          <a:off x="4201935" y="3056346"/>
          <a:ext cx="2544683" cy="2207629"/>
        </a:xfrm>
        <a:prstGeom prst="rec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Individuals are required to be working /taking steps to move towards independent living while at Grace Campus.  They are required to participate in chores, turn in accountability forms, and set personal goals.</a:t>
          </a:r>
        </a:p>
      </dsp:txBody>
      <dsp:txXfrm>
        <a:off x="4201935" y="3056346"/>
        <a:ext cx="2544683" cy="2207629"/>
      </dsp:txXfrm>
    </dsp:sp>
    <dsp:sp modelId="{17D7AC16-95A9-4BAE-A349-CEDB1A59F164}">
      <dsp:nvSpPr>
        <dsp:cNvPr id="0" name=""/>
        <dsp:cNvSpPr/>
      </dsp:nvSpPr>
      <dsp:spPr>
        <a:xfrm>
          <a:off x="7001087" y="3056346"/>
          <a:ext cx="2544683" cy="2207629"/>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We have over 100 volunteers on-site each week (serving meals, working in the clothes closet, painting houses, </a:t>
          </a:r>
          <a:r>
            <a:rPr lang="en-US" sz="1800" kern="1200" dirty="0" err="1"/>
            <a:t>etc</a:t>
          </a:r>
          <a:r>
            <a:rPr lang="en-US" sz="1800" kern="1200" dirty="0"/>
            <a:t>…)</a:t>
          </a:r>
        </a:p>
      </dsp:txBody>
      <dsp:txXfrm>
        <a:off x="7001087" y="3056346"/>
        <a:ext cx="2544683" cy="2207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F638E-F987-42DD-BF80-FECDE63D982E}">
      <dsp:nvSpPr>
        <dsp:cNvPr id="0" name=""/>
        <dsp:cNvSpPr/>
      </dsp:nvSpPr>
      <dsp:spPr>
        <a:xfrm>
          <a:off x="460484" y="2150"/>
          <a:ext cx="1049748" cy="10497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5C3F61-68AE-4640-91AA-FF41D62376D4}">
      <dsp:nvSpPr>
        <dsp:cNvPr id="0" name=""/>
        <dsp:cNvSpPr/>
      </dsp:nvSpPr>
      <dsp:spPr>
        <a:xfrm>
          <a:off x="684201" y="225866"/>
          <a:ext cx="602314" cy="60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BB9A8C-A274-471D-AC38-69C2F472F6CF}">
      <dsp:nvSpPr>
        <dsp:cNvPr id="0" name=""/>
        <dsp:cNvSpPr/>
      </dsp:nvSpPr>
      <dsp:spPr>
        <a:xfrm>
          <a:off x="124909" y="1378868"/>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Grace campus provides ACCESS TO the Resources and basic necessities  needed for An individual  to move back towards independent living. </a:t>
          </a:r>
        </a:p>
      </dsp:txBody>
      <dsp:txXfrm>
        <a:off x="124909" y="1378868"/>
        <a:ext cx="1720898" cy="1322898"/>
      </dsp:txXfrm>
    </dsp:sp>
    <dsp:sp modelId="{CFB6C67C-2312-4059-9E49-5B9D5AE757ED}">
      <dsp:nvSpPr>
        <dsp:cNvPr id="0" name=""/>
        <dsp:cNvSpPr/>
      </dsp:nvSpPr>
      <dsp:spPr>
        <a:xfrm>
          <a:off x="2482540" y="2150"/>
          <a:ext cx="1049748" cy="10497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C78CDD-767C-47C1-ACE0-8B0D7598F18C}">
      <dsp:nvSpPr>
        <dsp:cNvPr id="0" name=""/>
        <dsp:cNvSpPr/>
      </dsp:nvSpPr>
      <dsp:spPr>
        <a:xfrm>
          <a:off x="2706257" y="225866"/>
          <a:ext cx="602314" cy="60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08EA81-E89B-427B-9C72-E5392F282579}">
      <dsp:nvSpPr>
        <dsp:cNvPr id="0" name=""/>
        <dsp:cNvSpPr/>
      </dsp:nvSpPr>
      <dsp:spPr>
        <a:xfrm>
          <a:off x="2146965" y="1378868"/>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The Majority of the individuals at Grace Campus are considered “situationally” homeless, not “chronically” homeless.  </a:t>
          </a:r>
        </a:p>
      </dsp:txBody>
      <dsp:txXfrm>
        <a:off x="2146965" y="1378868"/>
        <a:ext cx="1720898" cy="1322898"/>
      </dsp:txXfrm>
    </dsp:sp>
    <dsp:sp modelId="{8958759A-5375-4674-B8E6-BB4C76FEFBD5}">
      <dsp:nvSpPr>
        <dsp:cNvPr id="0" name=""/>
        <dsp:cNvSpPr/>
      </dsp:nvSpPr>
      <dsp:spPr>
        <a:xfrm>
          <a:off x="4504596" y="2150"/>
          <a:ext cx="1049748" cy="10497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96B6CE-2E8E-489C-9A52-A38D145755C4}">
      <dsp:nvSpPr>
        <dsp:cNvPr id="0" name=""/>
        <dsp:cNvSpPr/>
      </dsp:nvSpPr>
      <dsp:spPr>
        <a:xfrm>
          <a:off x="4728313" y="225866"/>
          <a:ext cx="602314" cy="60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AD1F9B-6FF4-4E74-B758-D7386A5C2139}">
      <dsp:nvSpPr>
        <dsp:cNvPr id="0" name=""/>
        <dsp:cNvSpPr/>
      </dsp:nvSpPr>
      <dsp:spPr>
        <a:xfrm>
          <a:off x="4181738" y="1378868"/>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78 people moved from Grace Campus into unsubsidized housing in 2018 and 97 people moved into unsubsidized housing in 2019. </a:t>
          </a:r>
        </a:p>
      </dsp:txBody>
      <dsp:txXfrm>
        <a:off x="4181738" y="1378868"/>
        <a:ext cx="1720898" cy="1322898"/>
      </dsp:txXfrm>
    </dsp:sp>
    <dsp:sp modelId="{EAF6946F-8BDF-481E-87CA-E5C5C5F3ABE0}">
      <dsp:nvSpPr>
        <dsp:cNvPr id="0" name=""/>
        <dsp:cNvSpPr/>
      </dsp:nvSpPr>
      <dsp:spPr>
        <a:xfrm>
          <a:off x="6526651" y="2150"/>
          <a:ext cx="1049748" cy="10497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A61CFB-63A9-4C8A-92A6-1FBE20F333B7}">
      <dsp:nvSpPr>
        <dsp:cNvPr id="0" name=""/>
        <dsp:cNvSpPr/>
      </dsp:nvSpPr>
      <dsp:spPr>
        <a:xfrm>
          <a:off x="6750368" y="225866"/>
          <a:ext cx="602314" cy="60231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2A65A8-BE06-48FC-BD24-6FDCDD854DBF}">
      <dsp:nvSpPr>
        <dsp:cNvPr id="0" name=""/>
        <dsp:cNvSpPr/>
      </dsp:nvSpPr>
      <dsp:spPr>
        <a:xfrm>
          <a:off x="6191076" y="1378868"/>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WE PARTNER WITH NUMEROUS AGENCIES/GROUPS IN OUR COMMUNITY DOING AN AMAZING JOB, RATHER THAN DUPLICATE SERVICES ALREADY PROVIDED. </a:t>
          </a:r>
        </a:p>
      </dsp:txBody>
      <dsp:txXfrm>
        <a:off x="6191076" y="1378868"/>
        <a:ext cx="1720898" cy="1322898"/>
      </dsp:txXfrm>
    </dsp:sp>
    <dsp:sp modelId="{C3C0FAB8-F601-4ED8-BE87-FDDB7B13AF06}">
      <dsp:nvSpPr>
        <dsp:cNvPr id="0" name=""/>
        <dsp:cNvSpPr/>
      </dsp:nvSpPr>
      <dsp:spPr>
        <a:xfrm>
          <a:off x="1471512" y="3131992"/>
          <a:ext cx="1049748" cy="104974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F12504-8C20-4F5D-B6F7-C74DD3723603}">
      <dsp:nvSpPr>
        <dsp:cNvPr id="0" name=""/>
        <dsp:cNvSpPr/>
      </dsp:nvSpPr>
      <dsp:spPr>
        <a:xfrm>
          <a:off x="1695229" y="3355708"/>
          <a:ext cx="602314" cy="60231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EFF5C1-5F5C-4D1D-B5F4-52ABEEE57E16}">
      <dsp:nvSpPr>
        <dsp:cNvPr id="0" name=""/>
        <dsp:cNvSpPr/>
      </dsp:nvSpPr>
      <dsp:spPr>
        <a:xfrm>
          <a:off x="1051699" y="4496229"/>
          <a:ext cx="1889374" cy="13478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Grace CAMPUS was awarded </a:t>
          </a:r>
          <a:r>
            <a:rPr lang="en-US" sz="1100" kern="1200" dirty="0" err="1"/>
            <a:t>Guidestar’s</a:t>
          </a:r>
          <a:r>
            <a:rPr lang="en-US" sz="1100" kern="1200" dirty="0"/>
            <a:t> 2019 platinum seal for nonprofit transparency and awarded 2019 Top rated nonprofit by Great nonprofits.</a:t>
          </a:r>
        </a:p>
      </dsp:txBody>
      <dsp:txXfrm>
        <a:off x="1051699" y="4496229"/>
        <a:ext cx="1889374" cy="1347861"/>
      </dsp:txXfrm>
    </dsp:sp>
    <dsp:sp modelId="{AF3A1D71-21EB-41EC-8AF3-C2061D270934}">
      <dsp:nvSpPr>
        <dsp:cNvPr id="0" name=""/>
        <dsp:cNvSpPr/>
      </dsp:nvSpPr>
      <dsp:spPr>
        <a:xfrm>
          <a:off x="3577806" y="3138232"/>
          <a:ext cx="1049748" cy="10497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8FD437-60FE-4A97-AC30-62D1FF782846}">
      <dsp:nvSpPr>
        <dsp:cNvPr id="0" name=""/>
        <dsp:cNvSpPr/>
      </dsp:nvSpPr>
      <dsp:spPr>
        <a:xfrm>
          <a:off x="3801523" y="3361949"/>
          <a:ext cx="602314" cy="60231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6593D3-2D3F-4AE1-A808-13763F3E9FC3}">
      <dsp:nvSpPr>
        <dsp:cNvPr id="0" name=""/>
        <dsp:cNvSpPr/>
      </dsp:nvSpPr>
      <dsp:spPr>
        <a:xfrm>
          <a:off x="3242231" y="4514951"/>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endParaRPr lang="en-US" sz="1100" kern="1200" dirty="0"/>
        </a:p>
      </dsp:txBody>
      <dsp:txXfrm>
        <a:off x="3242231" y="4514951"/>
        <a:ext cx="1720898" cy="1322898"/>
      </dsp:txXfrm>
    </dsp:sp>
    <dsp:sp modelId="{575C0B33-9815-4EC8-AA09-07970E3BA14D}">
      <dsp:nvSpPr>
        <dsp:cNvPr id="0" name=""/>
        <dsp:cNvSpPr/>
      </dsp:nvSpPr>
      <dsp:spPr>
        <a:xfrm>
          <a:off x="5599862" y="3138232"/>
          <a:ext cx="1049748" cy="10497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10C066-26A6-43FB-8642-67438B5D09DF}">
      <dsp:nvSpPr>
        <dsp:cNvPr id="0" name=""/>
        <dsp:cNvSpPr/>
      </dsp:nvSpPr>
      <dsp:spPr>
        <a:xfrm>
          <a:off x="5823578" y="3361949"/>
          <a:ext cx="602314" cy="60231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CA9555-2ACC-4FC0-984C-30299B40851A}">
      <dsp:nvSpPr>
        <dsp:cNvPr id="0" name=""/>
        <dsp:cNvSpPr/>
      </dsp:nvSpPr>
      <dsp:spPr>
        <a:xfrm>
          <a:off x="5264286" y="4514951"/>
          <a:ext cx="1720898" cy="13228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dirty="0"/>
            <a:t>Grace Campus served 325 people in 2018 with an operating expense of $231,113.40 for the entire year. approximately $711.12 was spent per person to provide assistance </a:t>
          </a:r>
        </a:p>
      </dsp:txBody>
      <dsp:txXfrm>
        <a:off x="5264286" y="4514951"/>
        <a:ext cx="1720898" cy="13228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6CF731-8A1D-418D-BC83-C863DFBAA6CC}">
      <dsp:nvSpPr>
        <dsp:cNvPr id="0" name=""/>
        <dsp:cNvSpPr/>
      </dsp:nvSpPr>
      <dsp:spPr>
        <a:xfrm>
          <a:off x="3080" y="249699"/>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Prepare and Serve an Evening Meal </a:t>
          </a:r>
        </a:p>
      </dsp:txBody>
      <dsp:txXfrm>
        <a:off x="3080" y="249699"/>
        <a:ext cx="2444055" cy="1466433"/>
      </dsp:txXfrm>
    </dsp:sp>
    <dsp:sp modelId="{31A24C65-0658-441B-B3AA-A1F84AAD711C}">
      <dsp:nvSpPr>
        <dsp:cNvPr id="0" name=""/>
        <dsp:cNvSpPr/>
      </dsp:nvSpPr>
      <dsp:spPr>
        <a:xfrm>
          <a:off x="2691541" y="249699"/>
          <a:ext cx="2444055" cy="1466433"/>
        </a:xfrm>
        <a:prstGeom prst="rect">
          <a:avLst/>
        </a:prstGeom>
        <a:solidFill>
          <a:schemeClr val="accent5">
            <a:hueOff val="-1225557"/>
            <a:satOff val="-1705"/>
            <a:lumOff val="-65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Sort and Organize Donations</a:t>
          </a:r>
          <a:r>
            <a:rPr lang="en-US" sz="1300" kern="1200" dirty="0"/>
            <a:t>  </a:t>
          </a:r>
        </a:p>
      </dsp:txBody>
      <dsp:txXfrm>
        <a:off x="2691541" y="249699"/>
        <a:ext cx="2444055" cy="1466433"/>
      </dsp:txXfrm>
    </dsp:sp>
    <dsp:sp modelId="{60DB8123-1EE1-43A4-91A6-B96B89198BE4}">
      <dsp:nvSpPr>
        <dsp:cNvPr id="0" name=""/>
        <dsp:cNvSpPr/>
      </dsp:nvSpPr>
      <dsp:spPr>
        <a:xfrm>
          <a:off x="5380002" y="249699"/>
          <a:ext cx="2444055" cy="1466433"/>
        </a:xfrm>
        <a:prstGeom prst="rect">
          <a:avLst/>
        </a:prstGeom>
        <a:solidFill>
          <a:schemeClr val="accent5">
            <a:hueOff val="-2451115"/>
            <a:satOff val="-3409"/>
            <a:lumOff val="-13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Participate in a Group Service Project</a:t>
          </a:r>
        </a:p>
      </dsp:txBody>
      <dsp:txXfrm>
        <a:off x="5380002" y="249699"/>
        <a:ext cx="2444055" cy="1466433"/>
      </dsp:txXfrm>
    </dsp:sp>
    <dsp:sp modelId="{F1138B9B-D913-47EC-BB52-8B216911F2CE}">
      <dsp:nvSpPr>
        <dsp:cNvPr id="0" name=""/>
        <dsp:cNvSpPr/>
      </dsp:nvSpPr>
      <dsp:spPr>
        <a:xfrm>
          <a:off x="8068463" y="249699"/>
          <a:ext cx="2444055" cy="1466433"/>
        </a:xfrm>
        <a:prstGeom prst="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Teach or Facilitate a Class</a:t>
          </a:r>
        </a:p>
      </dsp:txBody>
      <dsp:txXfrm>
        <a:off x="8068463" y="249699"/>
        <a:ext cx="2444055" cy="1466433"/>
      </dsp:txXfrm>
    </dsp:sp>
    <dsp:sp modelId="{161B48A3-D56E-4DD3-A354-C8A803320CC4}">
      <dsp:nvSpPr>
        <dsp:cNvPr id="0" name=""/>
        <dsp:cNvSpPr/>
      </dsp:nvSpPr>
      <dsp:spPr>
        <a:xfrm>
          <a:off x="1347311" y="1960538"/>
          <a:ext cx="2444055" cy="1466433"/>
        </a:xfrm>
        <a:prstGeom prst="rect">
          <a:avLst/>
        </a:prstGeom>
        <a:solidFill>
          <a:schemeClr val="accent5">
            <a:hueOff val="-4902230"/>
            <a:satOff val="-6819"/>
            <a:lumOff val="-26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Work one-on-one with individuals on Life Plans or Mentoring  </a:t>
          </a:r>
        </a:p>
      </dsp:txBody>
      <dsp:txXfrm>
        <a:off x="1347311" y="1960538"/>
        <a:ext cx="2444055" cy="1466433"/>
      </dsp:txXfrm>
    </dsp:sp>
    <dsp:sp modelId="{86F4FB5B-B035-4FCC-BEE9-EF20B5CD9044}">
      <dsp:nvSpPr>
        <dsp:cNvPr id="0" name=""/>
        <dsp:cNvSpPr/>
      </dsp:nvSpPr>
      <dsp:spPr>
        <a:xfrm>
          <a:off x="4035772" y="1960538"/>
          <a:ext cx="2444055" cy="1466433"/>
        </a:xfrm>
        <a:prstGeom prst="rect">
          <a:avLst/>
        </a:prstGeom>
        <a:solidFill>
          <a:schemeClr val="accent5">
            <a:hueOff val="-6127787"/>
            <a:satOff val="-8523"/>
            <a:lumOff val="-32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Donate and provide much needed finances so we can continue to serve the homeless in our community</a:t>
          </a:r>
        </a:p>
      </dsp:txBody>
      <dsp:txXfrm>
        <a:off x="4035772" y="1960538"/>
        <a:ext cx="2444055" cy="1466433"/>
      </dsp:txXfrm>
    </dsp:sp>
    <dsp:sp modelId="{285D53DC-1974-47D7-BA05-C231FDAFAFBA}">
      <dsp:nvSpPr>
        <dsp:cNvPr id="0" name=""/>
        <dsp:cNvSpPr/>
      </dsp:nvSpPr>
      <dsp:spPr>
        <a:xfrm>
          <a:off x="6724233" y="1960538"/>
          <a:ext cx="2444055" cy="1466433"/>
        </a:xfrm>
        <a:prstGeom prst="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6724233" y="1960538"/>
        <a:ext cx="2444055" cy="146643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ACAFFCD-D8F5-42DC-B3BE-17A3FB622A13}"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101629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AFFCD-D8F5-42DC-B3BE-17A3FB622A13}"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4025474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AFFCD-D8F5-42DC-B3BE-17A3FB622A13}"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995694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CAFFCD-D8F5-42DC-B3BE-17A3FB622A13}"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61704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CAFFCD-D8F5-42DC-B3BE-17A3FB622A13}"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44495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CAFFCD-D8F5-42DC-B3BE-17A3FB622A13}"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130602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ACAFFCD-D8F5-42DC-B3BE-17A3FB622A13}"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198296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CAFFCD-D8F5-42DC-B3BE-17A3FB622A13}"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424563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AFFCD-D8F5-42DC-B3BE-17A3FB622A13}"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1940302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CAFFCD-D8F5-42DC-B3BE-17A3FB622A13}"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193774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ACAFFCD-D8F5-42DC-B3BE-17A3FB622A13}"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98694-6A3F-46AC-8A15-56BCEEFBC4D7}" type="slidenum">
              <a:rPr lang="en-US" smtClean="0"/>
              <a:t>‹#›</a:t>
            </a:fld>
            <a:endParaRPr lang="en-US"/>
          </a:p>
        </p:txBody>
      </p:sp>
    </p:spTree>
    <p:extLst>
      <p:ext uri="{BB962C8B-B14F-4D97-AF65-F5344CB8AC3E}">
        <p14:creationId xmlns:p14="http://schemas.microsoft.com/office/powerpoint/2010/main" val="362890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AFFCD-D8F5-42DC-B3BE-17A3FB622A13}" type="datetimeFigureOut">
              <a:rPr lang="en-US" smtClean="0"/>
              <a:t>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98694-6A3F-46AC-8A15-56BCEEFBC4D7}" type="slidenum">
              <a:rPr lang="en-US" smtClean="0"/>
              <a:t>‹#›</a:t>
            </a:fld>
            <a:endParaRPr lang="en-US"/>
          </a:p>
        </p:txBody>
      </p:sp>
    </p:spTree>
    <p:extLst>
      <p:ext uri="{BB962C8B-B14F-4D97-AF65-F5344CB8AC3E}">
        <p14:creationId xmlns:p14="http://schemas.microsoft.com/office/powerpoint/2010/main" val="3851704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hyperlink" Target="mailto:admin@paulsprojectlubbock.org" TargetMode="External"/><Relationship Id="rId2" Type="http://schemas.openxmlformats.org/officeDocument/2006/relationships/hyperlink" Target="http://www.gracecampu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3207CC6-EAA1-4BFF-A48A-DECAD897271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3">
            <a:extLst>
              <a:ext uri="{FF2B5EF4-FFF2-40B4-BE49-F238E27FC236}">
                <a16:creationId xmlns:a16="http://schemas.microsoft.com/office/drawing/2014/main" id="{B234A3DD-923D-4166-8B19-7DD589908C6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16">
            <a:extLst>
              <a:ext uri="{FF2B5EF4-FFF2-40B4-BE49-F238E27FC236}">
                <a16:creationId xmlns:a16="http://schemas.microsoft.com/office/drawing/2014/main" id="{F6ACA5AC-3C5D-4994-B40F-FC8349E4D6F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6609" y="1089763"/>
            <a:ext cx="6344529" cy="876823"/>
          </a:xfrm>
        </p:spPr>
        <p:txBody>
          <a:bodyPr anchor="t">
            <a:normAutofit/>
          </a:bodyPr>
          <a:lstStyle/>
          <a:p>
            <a:pPr algn="l"/>
            <a:r>
              <a:rPr lang="en-US" sz="5400" b="1" dirty="0">
                <a:latin typeface="+mn-lt"/>
              </a:rPr>
              <a:t>GRACE CAMPUS</a:t>
            </a:r>
          </a:p>
        </p:txBody>
      </p:sp>
      <p:sp>
        <p:nvSpPr>
          <p:cNvPr id="3" name="Subtitle 2"/>
          <p:cNvSpPr>
            <a:spLocks noGrp="1"/>
          </p:cNvSpPr>
          <p:nvPr>
            <p:ph type="subTitle" idx="1"/>
          </p:nvPr>
        </p:nvSpPr>
        <p:spPr>
          <a:xfrm>
            <a:off x="126608" y="2208628"/>
            <a:ext cx="8159262" cy="4276577"/>
          </a:xfrm>
        </p:spPr>
        <p:txBody>
          <a:bodyPr anchor="b">
            <a:normAutofit/>
          </a:bodyPr>
          <a:lstStyle/>
          <a:p>
            <a:pPr algn="l"/>
            <a:r>
              <a:rPr lang="en-US" sz="3200" b="1" dirty="0">
                <a:solidFill>
                  <a:schemeClr val="accent6"/>
                </a:solidFill>
              </a:rPr>
              <a:t>The mission of Grace Campus is to inspire hope, instill value, and equip the homeless in our community. </a:t>
            </a:r>
          </a:p>
          <a:p>
            <a:pPr algn="l"/>
            <a:r>
              <a:rPr lang="en-US" sz="2800" dirty="0">
                <a:solidFill>
                  <a:schemeClr val="accent6"/>
                </a:solidFill>
              </a:rPr>
              <a:t> </a:t>
            </a:r>
            <a:r>
              <a:rPr lang="en-US" sz="2800" i="1" dirty="0">
                <a:solidFill>
                  <a:schemeClr val="accent6"/>
                </a:solidFill>
              </a:rPr>
              <a:t>It is our desire to not only provide temporary shelter for the homeless in Lubbock, but to also come alongside these individuals helping them prepare mentally, physically and spiritually as they work to move out of the cycle of homelessness.  </a:t>
            </a:r>
          </a:p>
          <a:p>
            <a:pPr algn="l"/>
            <a:endParaRPr lang="en-US" sz="2800" dirty="0">
              <a:solidFill>
                <a:schemeClr val="accent6"/>
              </a:solidFill>
            </a:endParaRPr>
          </a:p>
        </p:txBody>
      </p:sp>
    </p:spTree>
    <p:extLst>
      <p:ext uri="{BB962C8B-B14F-4D97-AF65-F5344CB8AC3E}">
        <p14:creationId xmlns:p14="http://schemas.microsoft.com/office/powerpoint/2010/main" val="356079956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dirt road&#10;&#10;Description generated with very high confidence"/>
          <p:cNvPicPr>
            <a:picLocks noChangeAspect="1"/>
          </p:cNvPicPr>
          <p:nvPr/>
        </p:nvPicPr>
        <p:blipFill rotWithShape="1">
          <a:blip r:embed="rId2">
            <a:extLst>
              <a:ext uri="{28A0092B-C50C-407E-A947-70E740481C1C}">
                <a14:useLocalDpi xmlns:a14="http://schemas.microsoft.com/office/drawing/2010/main" val="0"/>
              </a:ext>
            </a:extLst>
          </a:blip>
          <a:srcRect t="12587" r="9091"/>
          <a:stretch/>
        </p:blipFill>
        <p:spPr>
          <a:xfrm>
            <a:off x="-1" y="10"/>
            <a:ext cx="12192000" cy="6857990"/>
          </a:xfrm>
          <a:prstGeom prst="rect">
            <a:avLst/>
          </a:prstGeom>
        </p:spPr>
      </p:pic>
      <p:sp>
        <p:nvSpPr>
          <p:cNvPr id="40" name="Freeform: Shape 39">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Shape 41">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04A2043-819C-4FC4-93FC-C248B9D44C78}"/>
              </a:ext>
            </a:extLst>
          </p:cNvPr>
          <p:cNvSpPr txBox="1"/>
          <p:nvPr/>
        </p:nvSpPr>
        <p:spPr>
          <a:xfrm>
            <a:off x="655321" y="2575034"/>
            <a:ext cx="5120113" cy="3462228"/>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2" name="TextBox 1">
            <a:extLst>
              <a:ext uri="{FF2B5EF4-FFF2-40B4-BE49-F238E27FC236}">
                <a16:creationId xmlns:a16="http://schemas.microsoft.com/office/drawing/2014/main" id="{4FEA7AF3-1E50-492D-A5C9-6F84C917012E}"/>
              </a:ext>
            </a:extLst>
          </p:cNvPr>
          <p:cNvSpPr txBox="1"/>
          <p:nvPr/>
        </p:nvSpPr>
        <p:spPr>
          <a:xfrm>
            <a:off x="196949" y="0"/>
            <a:ext cx="4350337" cy="836398"/>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u="sng" dirty="0">
                <a:latin typeface="+mj-lt"/>
                <a:ea typeface="+mj-ea"/>
                <a:cs typeface="+mj-cs"/>
              </a:rPr>
              <a:t>IN THE BEGINNING</a:t>
            </a:r>
            <a:r>
              <a:rPr lang="en-US" sz="4000" b="1" dirty="0">
                <a:latin typeface="+mj-lt"/>
                <a:ea typeface="+mj-ea"/>
                <a:cs typeface="+mj-cs"/>
              </a:rPr>
              <a:t>:</a:t>
            </a:r>
          </a:p>
        </p:txBody>
      </p:sp>
      <p:sp>
        <p:nvSpPr>
          <p:cNvPr id="5" name="TextBox 4">
            <a:extLst>
              <a:ext uri="{FF2B5EF4-FFF2-40B4-BE49-F238E27FC236}">
                <a16:creationId xmlns:a16="http://schemas.microsoft.com/office/drawing/2014/main" id="{32348DDF-CAF5-496E-BD5A-463E831F2E56}"/>
              </a:ext>
            </a:extLst>
          </p:cNvPr>
          <p:cNvSpPr txBox="1"/>
          <p:nvPr/>
        </p:nvSpPr>
        <p:spPr>
          <a:xfrm>
            <a:off x="0" y="1019730"/>
            <a:ext cx="4994031" cy="4283790"/>
          </a:xfrm>
          <a:prstGeom prst="rect">
            <a:avLst/>
          </a:prstGeom>
        </p:spPr>
        <p:txBody>
          <a:bodyPr vert="horz" lIns="91440" tIns="45720" rIns="91440" bIns="45720" rtlCol="0" anchor="t">
            <a:normAutofit lnSpcReduction="10000"/>
          </a:bodyPr>
          <a:lstStyle/>
          <a:p>
            <a:pPr marL="457200" indent="-228600">
              <a:lnSpc>
                <a:spcPct val="90000"/>
              </a:lnSpc>
              <a:spcAft>
                <a:spcPts val="600"/>
              </a:spcAft>
              <a:buFont typeface="Arial" panose="020B0604020202020204" pitchFamily="34" charset="0"/>
              <a:buChar char="•"/>
            </a:pPr>
            <a:r>
              <a:rPr lang="en-US" sz="2400" dirty="0"/>
              <a:t>There were 42 individuals living on the property in 48 army tents.</a:t>
            </a:r>
          </a:p>
          <a:p>
            <a:pPr marL="457200" indent="-228600">
              <a:lnSpc>
                <a:spcPct val="90000"/>
              </a:lnSpc>
              <a:spcAft>
                <a:spcPts val="600"/>
              </a:spcAft>
              <a:buFont typeface="Arial" panose="020B0604020202020204" pitchFamily="34" charset="0"/>
              <a:buChar char="•"/>
            </a:pPr>
            <a:r>
              <a:rPr lang="en-US" sz="2400" dirty="0"/>
              <a:t>The only common area was a large uninsulated old metal building with holes throughout it.</a:t>
            </a:r>
          </a:p>
          <a:p>
            <a:pPr marL="457200" indent="-228600">
              <a:lnSpc>
                <a:spcPct val="90000"/>
              </a:lnSpc>
              <a:spcAft>
                <a:spcPts val="600"/>
              </a:spcAft>
              <a:buFont typeface="Arial" panose="020B0604020202020204" pitchFamily="34" charset="0"/>
              <a:buChar char="•"/>
            </a:pPr>
            <a:r>
              <a:rPr lang="en-US" sz="2400" dirty="0"/>
              <a:t>The tents were worn-out and often flooded.  Rodents and insects were a huge problem due to the conditions.</a:t>
            </a:r>
          </a:p>
          <a:p>
            <a:pPr marL="457200" indent="-228600">
              <a:lnSpc>
                <a:spcPct val="90000"/>
              </a:lnSpc>
              <a:spcAft>
                <a:spcPts val="600"/>
              </a:spcAft>
              <a:buFont typeface="Arial" panose="020B0604020202020204" pitchFamily="34" charset="0"/>
              <a:buChar char="•"/>
            </a:pPr>
            <a:r>
              <a:rPr lang="en-US" sz="2400" dirty="0"/>
              <a:t>Individuals had no way to lock up their belongings or their doors at night. </a:t>
            </a:r>
          </a:p>
          <a:p>
            <a:pPr marL="457200" indent="-228600">
              <a:lnSpc>
                <a:spcPct val="90000"/>
              </a:lnSpc>
              <a:spcAft>
                <a:spcPts val="600"/>
              </a:spcAft>
              <a:buFont typeface="Arial" panose="020B0604020202020204" pitchFamily="34" charset="0"/>
              <a:buChar char="•"/>
            </a:pPr>
            <a:endParaRPr lang="en-US" sz="1700" dirty="0"/>
          </a:p>
          <a:p>
            <a:pPr marL="457200" indent="-228600">
              <a:lnSpc>
                <a:spcPct val="90000"/>
              </a:lnSpc>
              <a:spcAft>
                <a:spcPts val="600"/>
              </a:spcAft>
              <a:buFont typeface="Arial" panose="020B0604020202020204" pitchFamily="34" charset="0"/>
              <a:buChar char="•"/>
            </a:pPr>
            <a:endParaRPr lang="en-US" sz="1700" dirty="0"/>
          </a:p>
        </p:txBody>
      </p:sp>
    </p:spTree>
    <p:extLst>
      <p:ext uri="{BB962C8B-B14F-4D97-AF65-F5344CB8AC3E}">
        <p14:creationId xmlns:p14="http://schemas.microsoft.com/office/powerpoint/2010/main" val="192594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dirt road&#10;&#10;Description generated with very high confidence"/>
          <p:cNvPicPr>
            <a:picLocks noChangeAspect="1"/>
          </p:cNvPicPr>
          <p:nvPr/>
        </p:nvPicPr>
        <p:blipFill rotWithShape="1">
          <a:blip r:embed="rId2">
            <a:alphaModFix amt="35000"/>
            <a:extLst>
              <a:ext uri="{28A0092B-C50C-407E-A947-70E740481C1C}">
                <a14:useLocalDpi xmlns:a14="http://schemas.microsoft.com/office/drawing/2010/main" val="0"/>
              </a:ext>
            </a:extLst>
          </a:blip>
          <a:srcRect t="3875"/>
          <a:stretch/>
        </p:blipFill>
        <p:spPr>
          <a:xfrm>
            <a:off x="-1" y="10"/>
            <a:ext cx="12192000" cy="6857990"/>
          </a:xfrm>
          <a:prstGeom prst="rect">
            <a:avLst/>
          </a:prstGeom>
        </p:spPr>
      </p:pic>
      <p:sp>
        <p:nvSpPr>
          <p:cNvPr id="47" name="Freeform: Shape 46">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A large white building&#10;&#10;Description generated with high confidence">
            <a:extLst>
              <a:ext uri="{FF2B5EF4-FFF2-40B4-BE49-F238E27FC236}">
                <a16:creationId xmlns:a16="http://schemas.microsoft.com/office/drawing/2014/main" id="{0C4D1F77-A450-497F-AFF4-3706E7526889}"/>
              </a:ext>
            </a:extLst>
          </p:cNvPr>
          <p:cNvPicPr>
            <a:picLocks noChangeAspect="1"/>
          </p:cNvPicPr>
          <p:nvPr/>
        </p:nvPicPr>
        <p:blipFill rotWithShape="1">
          <a:blip r:embed="rId3">
            <a:extLst>
              <a:ext uri="{28A0092B-C50C-407E-A947-70E740481C1C}">
                <a14:useLocalDpi xmlns:a14="http://schemas.microsoft.com/office/drawing/2010/main" val="0"/>
              </a:ext>
            </a:extLst>
          </a:blip>
          <a:srcRect l="18326" r="8364"/>
          <a:stretch/>
        </p:blipFill>
        <p:spPr>
          <a:xfrm>
            <a:off x="6096000" y="544802"/>
            <a:ext cx="6096000" cy="6236583"/>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sp>
        <p:nvSpPr>
          <p:cNvPr id="3" name="TextBox 2">
            <a:extLst>
              <a:ext uri="{FF2B5EF4-FFF2-40B4-BE49-F238E27FC236}">
                <a16:creationId xmlns:a16="http://schemas.microsoft.com/office/drawing/2014/main" id="{104A2043-819C-4FC4-93FC-C248B9D44C78}"/>
              </a:ext>
            </a:extLst>
          </p:cNvPr>
          <p:cNvSpPr txBox="1"/>
          <p:nvPr/>
        </p:nvSpPr>
        <p:spPr>
          <a:xfrm>
            <a:off x="655321" y="2575034"/>
            <a:ext cx="5120113" cy="3462228"/>
          </a:xfrm>
          <a:prstGeom prst="rect">
            <a:avLst/>
          </a:prstGeom>
        </p:spPr>
        <p:txBody>
          <a:bodyPr vert="horz" lIns="91440" tIns="45720" rIns="91440" bIns="45720" rtlCol="0">
            <a:normAutofit/>
          </a:bodyPr>
          <a:lstStyle/>
          <a:p>
            <a:pPr marL="285750" indent="-228600">
              <a:lnSpc>
                <a:spcPct val="90000"/>
              </a:lnSpc>
              <a:spcAft>
                <a:spcPts val="600"/>
              </a:spcAft>
              <a:buFont typeface="Arial" panose="020B0604020202020204" pitchFamily="34" charset="0"/>
              <a:buChar char="•"/>
            </a:pPr>
            <a:endParaRPr lang="en-US" dirty="0"/>
          </a:p>
          <a:p>
            <a:pPr marL="285750" indent="-228600">
              <a:lnSpc>
                <a:spcPct val="90000"/>
              </a:lnSpc>
              <a:spcAft>
                <a:spcPts val="600"/>
              </a:spcAft>
              <a:buFont typeface="Arial" panose="020B0604020202020204" pitchFamily="34" charset="0"/>
              <a:buChar char="•"/>
            </a:pPr>
            <a:endParaRPr lang="en-US" dirty="0"/>
          </a:p>
        </p:txBody>
      </p:sp>
      <p:sp>
        <p:nvSpPr>
          <p:cNvPr id="5" name="TextBox 4">
            <a:extLst>
              <a:ext uri="{FF2B5EF4-FFF2-40B4-BE49-F238E27FC236}">
                <a16:creationId xmlns:a16="http://schemas.microsoft.com/office/drawing/2014/main" id="{32348DDF-CAF5-496E-BD5A-463E831F2E56}"/>
              </a:ext>
            </a:extLst>
          </p:cNvPr>
          <p:cNvSpPr txBox="1"/>
          <p:nvPr/>
        </p:nvSpPr>
        <p:spPr>
          <a:xfrm>
            <a:off x="0" y="1203062"/>
            <a:ext cx="4994031" cy="4100458"/>
          </a:xfrm>
          <a:prstGeom prst="rect">
            <a:avLst/>
          </a:prstGeom>
        </p:spPr>
        <p:txBody>
          <a:bodyPr vert="horz" lIns="91440" tIns="45720" rIns="91440" bIns="45720" rtlCol="0" anchor="t">
            <a:normAutofit/>
          </a:bodyPr>
          <a:lstStyle/>
          <a:p>
            <a:pPr marL="457200" indent="-228600">
              <a:lnSpc>
                <a:spcPct val="90000"/>
              </a:lnSpc>
              <a:spcAft>
                <a:spcPts val="600"/>
              </a:spcAft>
              <a:buFont typeface="Arial" panose="020B0604020202020204" pitchFamily="34" charset="0"/>
              <a:buChar char="•"/>
            </a:pPr>
            <a:endParaRPr lang="en-US" sz="1700" dirty="0"/>
          </a:p>
        </p:txBody>
      </p:sp>
      <p:sp>
        <p:nvSpPr>
          <p:cNvPr id="2" name="TextBox 1">
            <a:extLst>
              <a:ext uri="{FF2B5EF4-FFF2-40B4-BE49-F238E27FC236}">
                <a16:creationId xmlns:a16="http://schemas.microsoft.com/office/drawing/2014/main" id="{4FEA7AF3-1E50-492D-A5C9-6F84C917012E}"/>
              </a:ext>
            </a:extLst>
          </p:cNvPr>
          <p:cNvSpPr txBox="1"/>
          <p:nvPr/>
        </p:nvSpPr>
        <p:spPr>
          <a:xfrm>
            <a:off x="1" y="261425"/>
            <a:ext cx="5857310" cy="6477000"/>
          </a:xfrm>
          <a:prstGeom prst="rect">
            <a:avLst/>
          </a:prstGeom>
        </p:spPr>
        <p:txBody>
          <a:bodyPr vert="horz" lIns="91440" tIns="45720" rIns="91440" bIns="45720" rtlCol="0" anchor="t">
            <a:normAutofit fontScale="92500" lnSpcReduction="20000"/>
          </a:bodyPr>
          <a:lstStyle/>
          <a:p>
            <a:pPr>
              <a:lnSpc>
                <a:spcPct val="90000"/>
              </a:lnSpc>
              <a:spcBef>
                <a:spcPct val="0"/>
              </a:spcBef>
              <a:spcAft>
                <a:spcPts val="600"/>
              </a:spcAft>
            </a:pPr>
            <a:r>
              <a:rPr lang="en-US" sz="4800" b="1" u="sng" kern="1200" dirty="0">
                <a:solidFill>
                  <a:schemeClr val="tx1"/>
                </a:solidFill>
                <a:latin typeface="+mj-lt"/>
                <a:ea typeface="+mj-ea"/>
                <a:cs typeface="+mj-cs"/>
              </a:rPr>
              <a:t>Grace Campus Today</a:t>
            </a:r>
            <a:r>
              <a:rPr lang="en-US" sz="4800" b="1" kern="1200" dirty="0">
                <a:solidFill>
                  <a:schemeClr val="tx1"/>
                </a:solidFill>
                <a:latin typeface="+mj-lt"/>
                <a:ea typeface="+mj-ea"/>
                <a:cs typeface="+mj-cs"/>
              </a:rPr>
              <a:t>:</a:t>
            </a:r>
          </a:p>
          <a:p>
            <a:pPr>
              <a:lnSpc>
                <a:spcPct val="90000"/>
              </a:lnSpc>
              <a:spcBef>
                <a:spcPct val="0"/>
              </a:spcBef>
              <a:spcAft>
                <a:spcPts val="600"/>
              </a:spcAft>
            </a:pPr>
            <a:endParaRPr lang="en-US" sz="2800" b="1" dirty="0">
              <a:latin typeface="+mj-lt"/>
              <a:ea typeface="+mj-ea"/>
              <a:cs typeface="+mj-cs"/>
            </a:endParaRPr>
          </a:p>
          <a:p>
            <a:pPr marL="685800" indent="-685800">
              <a:lnSpc>
                <a:spcPct val="90000"/>
              </a:lnSpc>
              <a:spcBef>
                <a:spcPct val="0"/>
              </a:spcBef>
              <a:spcAft>
                <a:spcPts val="600"/>
              </a:spcAft>
              <a:buFont typeface="Arial" panose="020B0604020202020204" pitchFamily="34" charset="0"/>
              <a:buChar char="•"/>
            </a:pPr>
            <a:r>
              <a:rPr lang="en-US" sz="2800" b="1" dirty="0">
                <a:latin typeface="+mj-lt"/>
                <a:ea typeface="+mj-ea"/>
                <a:cs typeface="+mj-cs"/>
              </a:rPr>
              <a:t>58 tiny houses have replaced all the worn army tents.</a:t>
            </a:r>
          </a:p>
          <a:p>
            <a:pPr marL="685800" indent="-685800">
              <a:lnSpc>
                <a:spcPct val="90000"/>
              </a:lnSpc>
              <a:spcBef>
                <a:spcPct val="0"/>
              </a:spcBef>
              <a:spcAft>
                <a:spcPts val="600"/>
              </a:spcAft>
              <a:buFont typeface="Arial" panose="020B0604020202020204" pitchFamily="34" charset="0"/>
              <a:buChar char="•"/>
            </a:pPr>
            <a:r>
              <a:rPr lang="en-US" sz="2800" b="1" kern="1200" dirty="0">
                <a:solidFill>
                  <a:schemeClr val="tx1"/>
                </a:solidFill>
                <a:latin typeface="+mj-lt"/>
                <a:ea typeface="+mj-ea"/>
                <a:cs typeface="+mj-cs"/>
              </a:rPr>
              <a:t>Approximately 90 homeless individuals stay in the houses while they work to move towards independent living.</a:t>
            </a:r>
          </a:p>
          <a:p>
            <a:pPr marL="685800" indent="-685800">
              <a:lnSpc>
                <a:spcPct val="90000"/>
              </a:lnSpc>
              <a:spcBef>
                <a:spcPct val="0"/>
              </a:spcBef>
              <a:spcAft>
                <a:spcPts val="600"/>
              </a:spcAft>
              <a:buFont typeface="Arial" panose="020B0604020202020204" pitchFamily="34" charset="0"/>
              <a:buChar char="•"/>
            </a:pPr>
            <a:r>
              <a:rPr lang="en-US" sz="2800" b="1" kern="1200" dirty="0">
                <a:solidFill>
                  <a:schemeClr val="tx1"/>
                </a:solidFill>
                <a:latin typeface="+mj-lt"/>
                <a:ea typeface="+mj-ea"/>
                <a:cs typeface="+mj-cs"/>
              </a:rPr>
              <a:t>The property is divided into two parts.  One side </a:t>
            </a:r>
            <a:r>
              <a:rPr lang="en-US" sz="2800" b="1" dirty="0">
                <a:latin typeface="+mj-lt"/>
                <a:ea typeface="+mj-ea"/>
                <a:cs typeface="+mj-cs"/>
              </a:rPr>
              <a:t>provides shelter for men and the other side for women and couples.</a:t>
            </a:r>
          </a:p>
          <a:p>
            <a:pPr marL="685800" indent="-685800">
              <a:lnSpc>
                <a:spcPct val="90000"/>
              </a:lnSpc>
              <a:spcBef>
                <a:spcPct val="0"/>
              </a:spcBef>
              <a:spcAft>
                <a:spcPts val="600"/>
              </a:spcAft>
              <a:buFont typeface="Arial" panose="020B0604020202020204" pitchFamily="34" charset="0"/>
              <a:buChar char="•"/>
            </a:pPr>
            <a:r>
              <a:rPr lang="en-US" sz="2800" b="1" dirty="0">
                <a:latin typeface="+mj-lt"/>
                <a:ea typeface="+mj-ea"/>
                <a:cs typeface="+mj-cs"/>
              </a:rPr>
              <a:t>The insulated barn provides emergency shelter for anyone in need during inclement weather.</a:t>
            </a:r>
          </a:p>
          <a:p>
            <a:pPr marL="685800" indent="-685800">
              <a:lnSpc>
                <a:spcPct val="90000"/>
              </a:lnSpc>
              <a:spcBef>
                <a:spcPct val="0"/>
              </a:spcBef>
              <a:spcAft>
                <a:spcPts val="600"/>
              </a:spcAft>
              <a:buFont typeface="Arial" panose="020B0604020202020204" pitchFamily="34" charset="0"/>
              <a:buChar char="•"/>
            </a:pPr>
            <a:r>
              <a:rPr lang="en-US" sz="2800" b="1" dirty="0">
                <a:latin typeface="+mj-lt"/>
                <a:ea typeface="+mj-ea"/>
                <a:cs typeface="+mj-cs"/>
              </a:rPr>
              <a:t>Grace Campus is a 6-month transitional program.  It is designed to help individuals remove the obstacles that are holding them back from independent living.</a:t>
            </a:r>
          </a:p>
          <a:p>
            <a:pPr marL="685800" indent="-685800">
              <a:lnSpc>
                <a:spcPct val="90000"/>
              </a:lnSpc>
              <a:spcBef>
                <a:spcPct val="0"/>
              </a:spcBef>
              <a:spcAft>
                <a:spcPts val="600"/>
              </a:spcAft>
              <a:buFont typeface="Arial" panose="020B0604020202020204" pitchFamily="34" charset="0"/>
              <a:buChar char="•"/>
            </a:pPr>
            <a:endParaRPr lang="en-US" sz="2800" b="1" dirty="0">
              <a:latin typeface="+mj-lt"/>
              <a:ea typeface="+mj-ea"/>
              <a:cs typeface="+mj-cs"/>
            </a:endParaRPr>
          </a:p>
          <a:p>
            <a:pPr marL="685800" indent="-685800">
              <a:lnSpc>
                <a:spcPct val="90000"/>
              </a:lnSpc>
              <a:spcBef>
                <a:spcPct val="0"/>
              </a:spcBef>
              <a:spcAft>
                <a:spcPts val="600"/>
              </a:spcAft>
              <a:buFont typeface="Arial" panose="020B0604020202020204" pitchFamily="34" charset="0"/>
              <a:buChar char="•"/>
            </a:pPr>
            <a:endParaRPr lang="en-US" sz="2800" b="1" dirty="0">
              <a:latin typeface="+mj-lt"/>
              <a:ea typeface="+mj-ea"/>
              <a:cs typeface="+mj-cs"/>
            </a:endParaRPr>
          </a:p>
          <a:p>
            <a:pPr marL="685800" indent="-685800">
              <a:lnSpc>
                <a:spcPct val="90000"/>
              </a:lnSpc>
              <a:spcBef>
                <a:spcPct val="0"/>
              </a:spcBef>
              <a:spcAft>
                <a:spcPts val="600"/>
              </a:spcAft>
              <a:buFont typeface="Arial" panose="020B0604020202020204" pitchFamily="34" charset="0"/>
              <a:buChar char="•"/>
            </a:pPr>
            <a:endParaRPr lang="en-US" sz="4800" b="1" kern="1200" dirty="0">
              <a:solidFill>
                <a:schemeClr val="tx1"/>
              </a:solidFill>
              <a:latin typeface="+mj-lt"/>
              <a:ea typeface="+mj-ea"/>
              <a:cs typeface="+mj-cs"/>
            </a:endParaRPr>
          </a:p>
        </p:txBody>
      </p:sp>
    </p:spTree>
    <p:extLst>
      <p:ext uri="{BB962C8B-B14F-4D97-AF65-F5344CB8AC3E}">
        <p14:creationId xmlns:p14="http://schemas.microsoft.com/office/powerpoint/2010/main" val="257270455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0DF90E-6BAD-4E82-8FDF-717C9A3573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13DCC859-0434-4BB8-B6C5-09C88AE69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08E7ACFB-B791-4C23-8B17-013FEDC09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FF7C6E1-1680-4421-817A-78A38F02D819}"/>
              </a:ext>
            </a:extLst>
          </p:cNvPr>
          <p:cNvSpPr>
            <a:spLocks noGrp="1"/>
          </p:cNvSpPr>
          <p:nvPr>
            <p:ph type="title"/>
          </p:nvPr>
        </p:nvSpPr>
        <p:spPr>
          <a:xfrm>
            <a:off x="833002" y="111211"/>
            <a:ext cx="10520702" cy="1198605"/>
          </a:xfrm>
        </p:spPr>
        <p:txBody>
          <a:bodyPr>
            <a:normAutofit/>
          </a:bodyPr>
          <a:lstStyle/>
          <a:p>
            <a:pPr algn="ctr"/>
            <a:r>
              <a:rPr lang="en-US" b="1" dirty="0"/>
              <a:t>THINGS TO KNOW ABOUT GRACE CAMPUS…</a:t>
            </a:r>
          </a:p>
        </p:txBody>
      </p:sp>
      <p:graphicFrame>
        <p:nvGraphicFramePr>
          <p:cNvPr id="5" name="Content Placeholder 2">
            <a:extLst>
              <a:ext uri="{FF2B5EF4-FFF2-40B4-BE49-F238E27FC236}">
                <a16:creationId xmlns:a16="http://schemas.microsoft.com/office/drawing/2014/main" id="{001586D2-3E6D-4DFC-A653-8F8BB263C437}"/>
              </a:ext>
            </a:extLst>
          </p:cNvPr>
          <p:cNvGraphicFramePr>
            <a:graphicFrameLocks noGrp="1"/>
          </p:cNvGraphicFramePr>
          <p:nvPr>
            <p:ph idx="1"/>
            <p:extLst>
              <p:ext uri="{D42A27DB-BD31-4B8C-83A1-F6EECF244321}">
                <p14:modId xmlns:p14="http://schemas.microsoft.com/office/powerpoint/2010/main" val="799996213"/>
              </p:ext>
            </p:extLst>
          </p:nvPr>
        </p:nvGraphicFramePr>
        <p:xfrm>
          <a:off x="619076" y="1099751"/>
          <a:ext cx="10948554" cy="564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125683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7C6E1-1680-4421-817A-78A38F02D819}"/>
              </a:ext>
            </a:extLst>
          </p:cNvPr>
          <p:cNvSpPr>
            <a:spLocks noGrp="1"/>
          </p:cNvSpPr>
          <p:nvPr>
            <p:ph type="title"/>
          </p:nvPr>
        </p:nvSpPr>
        <p:spPr>
          <a:xfrm>
            <a:off x="2152650" y="260746"/>
            <a:ext cx="7886700" cy="738715"/>
          </a:xfrm>
        </p:spPr>
        <p:txBody>
          <a:bodyPr>
            <a:normAutofit fontScale="90000"/>
          </a:bodyPr>
          <a:lstStyle/>
          <a:p>
            <a:pPr algn="ctr"/>
            <a:r>
              <a:rPr lang="en-US" sz="5300" b="1" dirty="0"/>
              <a:t>GRACE CAMPUS </a:t>
            </a:r>
            <a:br>
              <a:rPr lang="en-US" sz="2800" b="1" dirty="0"/>
            </a:br>
            <a:endParaRPr lang="en-US" sz="2800" b="1" dirty="0"/>
          </a:p>
        </p:txBody>
      </p:sp>
      <p:graphicFrame>
        <p:nvGraphicFramePr>
          <p:cNvPr id="5" name="Content Placeholder 2">
            <a:extLst>
              <a:ext uri="{FF2B5EF4-FFF2-40B4-BE49-F238E27FC236}">
                <a16:creationId xmlns:a16="http://schemas.microsoft.com/office/drawing/2014/main" id="{001586D2-3E6D-4DFC-A653-8F8BB263C437}"/>
              </a:ext>
            </a:extLst>
          </p:cNvPr>
          <p:cNvGraphicFramePr>
            <a:graphicFrameLocks noGrp="1"/>
          </p:cNvGraphicFramePr>
          <p:nvPr>
            <p:ph idx="1"/>
            <p:extLst>
              <p:ext uri="{D42A27DB-BD31-4B8C-83A1-F6EECF244321}">
                <p14:modId xmlns:p14="http://schemas.microsoft.com/office/powerpoint/2010/main" val="2648732181"/>
              </p:ext>
            </p:extLst>
          </p:nvPr>
        </p:nvGraphicFramePr>
        <p:xfrm>
          <a:off x="2152651" y="793545"/>
          <a:ext cx="8036885" cy="5846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C72A43C7-CD14-4F6A-B08D-43657C5A5B8A}"/>
              </a:ext>
            </a:extLst>
          </p:cNvPr>
          <p:cNvSpPr txBox="1"/>
          <p:nvPr/>
        </p:nvSpPr>
        <p:spPr>
          <a:xfrm>
            <a:off x="1701800" y="-1963013"/>
            <a:ext cx="2015694" cy="1429943"/>
          </a:xfrm>
          <a:prstGeom prst="rect">
            <a:avLst/>
          </a:prstGeom>
          <a:noFill/>
        </p:spPr>
        <p:txBody>
          <a:bodyPr>
            <a:spAutoFit/>
          </a:bodyPr>
          <a:lstStyle/>
          <a:p>
            <a:pPr>
              <a:spcAft>
                <a:spcPts val="600"/>
              </a:spcAft>
              <a:defRPr/>
            </a:pPr>
            <a:r>
              <a:rPr lang="en-US" sz="8692">
                <a:solidFill>
                  <a:schemeClr val="accent6"/>
                </a:solidFill>
                <a:latin typeface="Britannic Bold"/>
                <a:cs typeface="Britannic Bold"/>
              </a:rPr>
              <a:t>78</a:t>
            </a:r>
          </a:p>
        </p:txBody>
      </p:sp>
      <p:sp>
        <p:nvSpPr>
          <p:cNvPr id="3" name="TextBox 2">
            <a:extLst>
              <a:ext uri="{FF2B5EF4-FFF2-40B4-BE49-F238E27FC236}">
                <a16:creationId xmlns:a16="http://schemas.microsoft.com/office/drawing/2014/main" id="{FFF3A143-82B8-40DD-9AB3-936091D9F52F}"/>
              </a:ext>
            </a:extLst>
          </p:cNvPr>
          <p:cNvSpPr txBox="1"/>
          <p:nvPr/>
        </p:nvSpPr>
        <p:spPr>
          <a:xfrm>
            <a:off x="5479312" y="5295016"/>
            <a:ext cx="1424762" cy="1446550"/>
          </a:xfrm>
          <a:prstGeom prst="rect">
            <a:avLst/>
          </a:prstGeom>
          <a:noFill/>
        </p:spPr>
        <p:txBody>
          <a:bodyPr wrap="square" rtlCol="0">
            <a:spAutoFit/>
          </a:bodyPr>
          <a:lstStyle/>
          <a:p>
            <a:pPr algn="ctr"/>
            <a:r>
              <a:rPr lang="en-US" sz="1100" dirty="0"/>
              <a:t>VOLUNTEERS ARE KEY TO THE SUCCESS OF GRACE CAMPUS.  TYPICALLY OVER 100 VOLUNTEERS A WEEK SERVE THE HOMELESS ON CAMPUS GROUNDS. </a:t>
            </a:r>
          </a:p>
        </p:txBody>
      </p:sp>
    </p:spTree>
    <p:extLst>
      <p:ext uri="{BB962C8B-B14F-4D97-AF65-F5344CB8AC3E}">
        <p14:creationId xmlns:p14="http://schemas.microsoft.com/office/powerpoint/2010/main" val="4099474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5724071-AC7B-4A67-934B-CD7F90745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73"/>
            <a:ext cx="12192000" cy="185587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F7C6E1-1680-4421-817A-78A38F02D819}"/>
              </a:ext>
            </a:extLst>
          </p:cNvPr>
          <p:cNvSpPr>
            <a:spLocks noGrp="1"/>
          </p:cNvSpPr>
          <p:nvPr>
            <p:ph type="title"/>
          </p:nvPr>
        </p:nvSpPr>
        <p:spPr>
          <a:xfrm>
            <a:off x="838200" y="365125"/>
            <a:ext cx="10515600" cy="1325563"/>
          </a:xfrm>
        </p:spPr>
        <p:txBody>
          <a:bodyPr>
            <a:normAutofit/>
          </a:bodyPr>
          <a:lstStyle/>
          <a:p>
            <a:pPr algn="ctr"/>
            <a:r>
              <a:rPr lang="en-US" sz="4800" b="1" dirty="0">
                <a:solidFill>
                  <a:schemeClr val="bg1"/>
                </a:solidFill>
              </a:rPr>
              <a:t>HOW CAN YOU SERVE AT GRACE CAMPUS?</a:t>
            </a:r>
          </a:p>
        </p:txBody>
      </p:sp>
      <p:graphicFrame>
        <p:nvGraphicFramePr>
          <p:cNvPr id="5" name="Content Placeholder 2">
            <a:extLst>
              <a:ext uri="{FF2B5EF4-FFF2-40B4-BE49-F238E27FC236}">
                <a16:creationId xmlns:a16="http://schemas.microsoft.com/office/drawing/2014/main" id="{001586D2-3E6D-4DFC-A653-8F8BB263C437}"/>
              </a:ext>
            </a:extLst>
          </p:cNvPr>
          <p:cNvGraphicFramePr>
            <a:graphicFrameLocks noGrp="1"/>
          </p:cNvGraphicFramePr>
          <p:nvPr>
            <p:ph idx="1"/>
            <p:extLst>
              <p:ext uri="{D42A27DB-BD31-4B8C-83A1-F6EECF244321}">
                <p14:modId xmlns:p14="http://schemas.microsoft.com/office/powerpoint/2010/main" val="1648893252"/>
              </p:ext>
            </p:extLst>
          </p:nvPr>
        </p:nvGraphicFramePr>
        <p:xfrm>
          <a:off x="838200" y="2500291"/>
          <a:ext cx="10515600" cy="3676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96E4A68-CE4D-4CF7-86AB-DE0C0AFA86AB}"/>
              </a:ext>
            </a:extLst>
          </p:cNvPr>
          <p:cNvSpPr txBox="1"/>
          <p:nvPr/>
        </p:nvSpPr>
        <p:spPr>
          <a:xfrm>
            <a:off x="7562335" y="4707924"/>
            <a:ext cx="2434281" cy="1200329"/>
          </a:xfrm>
          <a:prstGeom prst="rect">
            <a:avLst/>
          </a:prstGeom>
          <a:noFill/>
        </p:spPr>
        <p:txBody>
          <a:bodyPr wrap="square" rtlCol="0">
            <a:spAutoFit/>
          </a:bodyPr>
          <a:lstStyle/>
          <a:p>
            <a:pPr algn="ctr"/>
            <a:r>
              <a:rPr lang="en-US" dirty="0"/>
              <a:t>You Tell Us!  </a:t>
            </a:r>
          </a:p>
          <a:p>
            <a:pPr algn="ctr"/>
            <a:r>
              <a:rPr lang="en-US" i="1" dirty="0"/>
              <a:t>We are always looking for creative ways to help our clients</a:t>
            </a:r>
          </a:p>
        </p:txBody>
      </p:sp>
    </p:spTree>
    <p:extLst>
      <p:ext uri="{BB962C8B-B14F-4D97-AF65-F5344CB8AC3E}">
        <p14:creationId xmlns:p14="http://schemas.microsoft.com/office/powerpoint/2010/main" val="324972570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p:cNvSpPr txBox="1"/>
          <p:nvPr/>
        </p:nvSpPr>
        <p:spPr>
          <a:xfrm>
            <a:off x="325677" y="388307"/>
            <a:ext cx="3411713" cy="1628383"/>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kern="1200" dirty="0">
                <a:solidFill>
                  <a:srgbClr val="FFFFFF"/>
                </a:solidFill>
                <a:latin typeface="+mj-lt"/>
                <a:ea typeface="+mj-ea"/>
                <a:cs typeface="+mj-cs"/>
              </a:rPr>
              <a:t>THINGS WE ALWAYS NEED:</a:t>
            </a:r>
          </a:p>
        </p:txBody>
      </p:sp>
      <p:sp>
        <p:nvSpPr>
          <p:cNvPr id="3" name="Content Placeholder 2"/>
          <p:cNvSpPr>
            <a:spLocks noGrp="1"/>
          </p:cNvSpPr>
          <p:nvPr>
            <p:ph idx="1"/>
          </p:nvPr>
        </p:nvSpPr>
        <p:spPr>
          <a:xfrm>
            <a:off x="4380855" y="1412489"/>
            <a:ext cx="3427283" cy="4363844"/>
          </a:xfrm>
        </p:spPr>
        <p:txBody>
          <a:bodyPr vert="horz" lIns="91440" tIns="45720" rIns="91440" bIns="45720" rtlCol="0">
            <a:normAutofit/>
          </a:bodyPr>
          <a:lstStyle/>
          <a:p>
            <a:pPr fontAlgn="base"/>
            <a:r>
              <a:rPr lang="en-US" sz="1600" dirty="0"/>
              <a:t>M</a:t>
            </a:r>
            <a:r>
              <a:rPr lang="en-US" sz="1600" i="0" dirty="0">
                <a:effectLst/>
              </a:rPr>
              <a:t>onthly support </a:t>
            </a:r>
            <a:endParaRPr lang="en-US" sz="1600" dirty="0"/>
          </a:p>
          <a:p>
            <a:pPr fontAlgn="base"/>
            <a:r>
              <a:rPr lang="en-US" sz="1600" dirty="0"/>
              <a:t>Toilet Paper &amp; Paper Towels</a:t>
            </a:r>
            <a:endParaRPr lang="en-US" sz="1600" i="0" dirty="0">
              <a:effectLst/>
            </a:endParaRPr>
          </a:p>
          <a:p>
            <a:pPr fontAlgn="base"/>
            <a:r>
              <a:rPr lang="en-US" sz="1600" dirty="0"/>
              <a:t>C</a:t>
            </a:r>
            <a:r>
              <a:rPr lang="en-US" sz="1600" i="0" dirty="0">
                <a:effectLst/>
              </a:rPr>
              <a:t>leaning supplies &amp; laundry detergent</a:t>
            </a:r>
          </a:p>
          <a:p>
            <a:pPr fontAlgn="base"/>
            <a:r>
              <a:rPr lang="en-US" sz="1600" i="0" dirty="0">
                <a:effectLst/>
              </a:rPr>
              <a:t>Plates, bowls, plastic utensils, small cups &amp; disposable serving gloves</a:t>
            </a:r>
          </a:p>
          <a:p>
            <a:pPr fontAlgn="base"/>
            <a:r>
              <a:rPr lang="en-US" sz="1600" i="0" dirty="0">
                <a:effectLst/>
              </a:rPr>
              <a:t>55 gallon/10 gallon trash bags</a:t>
            </a:r>
            <a:r>
              <a:rPr lang="en-US" sz="1600" dirty="0"/>
              <a:t> </a:t>
            </a:r>
          </a:p>
          <a:p>
            <a:pPr fontAlgn="base"/>
            <a:r>
              <a:rPr lang="en-US" sz="1600" dirty="0"/>
              <a:t>Fire extinguishers &amp; batteries</a:t>
            </a:r>
          </a:p>
          <a:p>
            <a:pPr fontAlgn="base"/>
            <a:r>
              <a:rPr lang="en-US" sz="1600" dirty="0"/>
              <a:t>Solar Panels &amp; solar lights</a:t>
            </a:r>
          </a:p>
          <a:p>
            <a:pPr fontAlgn="base"/>
            <a:r>
              <a:rPr lang="en-US" sz="1600" i="0" dirty="0">
                <a:effectLst/>
              </a:rPr>
              <a:t>Plastic containers w/lids</a:t>
            </a:r>
          </a:p>
          <a:p>
            <a:pPr fontAlgn="base"/>
            <a:r>
              <a:rPr lang="en-US" sz="1600" dirty="0"/>
              <a:t>Bicycles &amp; Locks</a:t>
            </a:r>
          </a:p>
          <a:p>
            <a:pPr fontAlgn="base"/>
            <a:r>
              <a:rPr lang="en-US" sz="1600" dirty="0"/>
              <a:t>Paint, caulk, windows, tiles</a:t>
            </a:r>
          </a:p>
          <a:p>
            <a:pPr fontAlgn="base"/>
            <a:r>
              <a:rPr lang="en-US" sz="1600" dirty="0"/>
              <a:t>Lawnmower &amp; lawn equipment</a:t>
            </a:r>
            <a:endParaRPr lang="en-US" sz="1600" i="0" dirty="0">
              <a:effectLst/>
            </a:endParaRPr>
          </a:p>
          <a:p>
            <a:endParaRPr lang="en-US" sz="1600" dirty="0"/>
          </a:p>
        </p:txBody>
      </p:sp>
      <p:cxnSp>
        <p:nvCxnSpPr>
          <p:cNvPr id="27" name="Straight Connector 26">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1D6A55C-5D1C-4B26-8F50-B5D34FB64548}"/>
              </a:ext>
            </a:extLst>
          </p:cNvPr>
          <p:cNvSpPr txBox="1"/>
          <p:nvPr/>
        </p:nvSpPr>
        <p:spPr>
          <a:xfrm>
            <a:off x="8451604" y="1412489"/>
            <a:ext cx="3197701" cy="4363844"/>
          </a:xfrm>
          <a:prstGeom prst="rect">
            <a:avLst/>
          </a:prstGeom>
        </p:spPr>
        <p:txBody>
          <a:bodyPr vert="horz" lIns="91440" tIns="45720" rIns="91440" bIns="45720" rtlCol="0">
            <a:normAutofit lnSpcReduction="10000"/>
          </a:bodyPr>
          <a:lstStyle/>
          <a:p>
            <a:pPr fontAlgn="base">
              <a:lnSpc>
                <a:spcPct val="90000"/>
              </a:lnSpc>
              <a:spcAft>
                <a:spcPts val="600"/>
              </a:spcAft>
            </a:pPr>
            <a:endParaRPr lang="en-US" sz="1300" dirty="0"/>
          </a:p>
          <a:p>
            <a:pPr fontAlgn="base">
              <a:lnSpc>
                <a:spcPct val="90000"/>
              </a:lnSpc>
              <a:spcAft>
                <a:spcPts val="600"/>
              </a:spcAft>
            </a:pPr>
            <a:r>
              <a:rPr lang="en-US" sz="1300" b="1" dirty="0"/>
              <a:t>GRACE CAMPUS WEBSITE:</a:t>
            </a:r>
          </a:p>
          <a:p>
            <a:pPr fontAlgn="base">
              <a:lnSpc>
                <a:spcPct val="90000"/>
              </a:lnSpc>
              <a:spcAft>
                <a:spcPts val="600"/>
              </a:spcAft>
            </a:pPr>
            <a:r>
              <a:rPr lang="en-US" sz="1300" dirty="0">
                <a:hlinkClick r:id="rId2"/>
              </a:rPr>
              <a:t>www.gracecampus.org</a:t>
            </a:r>
            <a:endParaRPr lang="en-US" sz="1300" dirty="0"/>
          </a:p>
          <a:p>
            <a:pPr fontAlgn="base">
              <a:lnSpc>
                <a:spcPct val="90000"/>
              </a:lnSpc>
              <a:spcAft>
                <a:spcPts val="600"/>
              </a:spcAft>
            </a:pPr>
            <a:r>
              <a:rPr lang="en-US" sz="1300" b="1" dirty="0"/>
              <a:t>LOCATION:</a:t>
            </a:r>
          </a:p>
          <a:p>
            <a:pPr fontAlgn="base">
              <a:lnSpc>
                <a:spcPct val="90000"/>
              </a:lnSpc>
              <a:spcAft>
                <a:spcPts val="600"/>
              </a:spcAft>
            </a:pPr>
            <a:r>
              <a:rPr lang="en-US" sz="1300" dirty="0"/>
              <a:t>1301 Ave A (Just south of fairgrounds)</a:t>
            </a:r>
          </a:p>
          <a:p>
            <a:pPr fontAlgn="base">
              <a:lnSpc>
                <a:spcPct val="90000"/>
              </a:lnSpc>
              <a:spcAft>
                <a:spcPts val="600"/>
              </a:spcAft>
            </a:pPr>
            <a:r>
              <a:rPr lang="en-US" sz="1300" b="1" dirty="0"/>
              <a:t>TEXT/CALL:</a:t>
            </a:r>
          </a:p>
          <a:p>
            <a:pPr fontAlgn="base">
              <a:lnSpc>
                <a:spcPct val="90000"/>
              </a:lnSpc>
              <a:spcAft>
                <a:spcPts val="600"/>
              </a:spcAft>
            </a:pPr>
            <a:r>
              <a:rPr lang="en-US" sz="1300" dirty="0"/>
              <a:t>(806)-632-7709 or (806)-544-3365</a:t>
            </a:r>
          </a:p>
          <a:p>
            <a:pPr fontAlgn="base">
              <a:lnSpc>
                <a:spcPct val="90000"/>
              </a:lnSpc>
              <a:spcAft>
                <a:spcPts val="600"/>
              </a:spcAft>
            </a:pPr>
            <a:r>
              <a:rPr lang="en-US" sz="1300" b="1" dirty="0"/>
              <a:t>EMAIL:</a:t>
            </a:r>
            <a:r>
              <a:rPr lang="en-US" sz="1300" dirty="0"/>
              <a:t> </a:t>
            </a:r>
          </a:p>
          <a:p>
            <a:pPr fontAlgn="base">
              <a:lnSpc>
                <a:spcPct val="90000"/>
              </a:lnSpc>
              <a:spcAft>
                <a:spcPts val="600"/>
              </a:spcAft>
            </a:pPr>
            <a:r>
              <a:rPr lang="en-US" sz="1300" dirty="0">
                <a:hlinkClick r:id="rId3"/>
              </a:rPr>
              <a:t>admin@paulsprojectlubbock.org</a:t>
            </a:r>
            <a:endParaRPr lang="en-US" sz="1300" dirty="0"/>
          </a:p>
          <a:p>
            <a:pPr fontAlgn="base">
              <a:lnSpc>
                <a:spcPct val="90000"/>
              </a:lnSpc>
              <a:spcAft>
                <a:spcPts val="600"/>
              </a:spcAft>
            </a:pPr>
            <a:endParaRPr lang="en-US" sz="1300" dirty="0"/>
          </a:p>
          <a:p>
            <a:pPr fontAlgn="base">
              <a:lnSpc>
                <a:spcPct val="90000"/>
              </a:lnSpc>
              <a:spcAft>
                <a:spcPts val="600"/>
              </a:spcAft>
            </a:pPr>
            <a:r>
              <a:rPr lang="en-US" sz="1300" b="1" i="1" dirty="0"/>
              <a:t>Donations can be made through our website or </a:t>
            </a:r>
            <a:r>
              <a:rPr lang="en-US" sz="1300" b="1" i="1" dirty="0" err="1"/>
              <a:t>facebook</a:t>
            </a:r>
            <a:r>
              <a:rPr lang="en-US" sz="1300" b="1" i="1" dirty="0"/>
              <a:t> page.  </a:t>
            </a:r>
          </a:p>
          <a:p>
            <a:pPr fontAlgn="base">
              <a:lnSpc>
                <a:spcPct val="90000"/>
              </a:lnSpc>
              <a:spcAft>
                <a:spcPts val="600"/>
              </a:spcAft>
            </a:pPr>
            <a:r>
              <a:rPr lang="en-US" sz="1300" b="1" i="1" dirty="0"/>
              <a:t>You can also text </a:t>
            </a:r>
            <a:r>
              <a:rPr lang="en-US" sz="1300" b="1" i="1" dirty="0" err="1"/>
              <a:t>gracecampus</a:t>
            </a:r>
            <a:r>
              <a:rPr lang="en-US" sz="1300" b="1" i="1" dirty="0"/>
              <a:t> to 707070 to give through your mobile device.</a:t>
            </a:r>
          </a:p>
          <a:p>
            <a:pPr fontAlgn="base">
              <a:lnSpc>
                <a:spcPct val="90000"/>
              </a:lnSpc>
              <a:spcAft>
                <a:spcPts val="600"/>
              </a:spcAft>
            </a:pPr>
            <a:r>
              <a:rPr lang="en-US" sz="1300" b="1" i="1" dirty="0"/>
              <a:t>Donations through mail can be sent to:</a:t>
            </a:r>
            <a:endParaRPr lang="en-US" sz="1300" dirty="0"/>
          </a:p>
          <a:p>
            <a:pPr fontAlgn="base">
              <a:lnSpc>
                <a:spcPct val="90000"/>
              </a:lnSpc>
              <a:spcAft>
                <a:spcPts val="600"/>
              </a:spcAft>
            </a:pPr>
            <a:r>
              <a:rPr lang="en-US" sz="1300" dirty="0"/>
              <a:t>Paul’s Project</a:t>
            </a:r>
          </a:p>
          <a:p>
            <a:pPr fontAlgn="base">
              <a:lnSpc>
                <a:spcPct val="90000"/>
              </a:lnSpc>
              <a:spcAft>
                <a:spcPts val="600"/>
              </a:spcAft>
            </a:pPr>
            <a:r>
              <a:rPr lang="en-US" sz="1300" dirty="0"/>
              <a:t>PO Box 53891</a:t>
            </a:r>
          </a:p>
          <a:p>
            <a:pPr fontAlgn="base">
              <a:lnSpc>
                <a:spcPct val="90000"/>
              </a:lnSpc>
              <a:spcAft>
                <a:spcPts val="600"/>
              </a:spcAft>
            </a:pPr>
            <a:r>
              <a:rPr lang="en-US" sz="1300" dirty="0"/>
              <a:t>Lubbock, TX.  79453</a:t>
            </a:r>
          </a:p>
        </p:txBody>
      </p:sp>
    </p:spTree>
    <p:extLst>
      <p:ext uri="{BB962C8B-B14F-4D97-AF65-F5344CB8AC3E}">
        <p14:creationId xmlns:p14="http://schemas.microsoft.com/office/powerpoint/2010/main" val="908310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843" y="24702"/>
            <a:ext cx="11015003" cy="6805699"/>
          </a:xfrm>
          <a:prstGeom prst="rect">
            <a:avLst/>
          </a:prstGeom>
        </p:spPr>
      </p:pic>
      <p:sp>
        <p:nvSpPr>
          <p:cNvPr id="7" name="TextBox 6"/>
          <p:cNvSpPr txBox="1"/>
          <p:nvPr/>
        </p:nvSpPr>
        <p:spPr>
          <a:xfrm rot="21174832">
            <a:off x="849652" y="1139483"/>
            <a:ext cx="11268222" cy="4893647"/>
          </a:xfrm>
          <a:prstGeom prst="rect">
            <a:avLst/>
          </a:prstGeom>
          <a:noFill/>
        </p:spPr>
        <p:txBody>
          <a:bodyPr wrap="square" rtlCol="0">
            <a:spAutoFit/>
          </a:bodyPr>
          <a:lstStyle/>
          <a:p>
            <a:pPr algn="ctr"/>
            <a:r>
              <a:rPr lang="en-US" sz="9600" cap="all" dirty="0">
                <a:solidFill>
                  <a:srgbClr val="191B0E"/>
                </a:solidFill>
                <a:latin typeface="Boopee" panose="02000506020000020003" pitchFamily="2" charset="0"/>
                <a:ea typeface="+mj-ea"/>
                <a:cs typeface="+mj-cs"/>
              </a:rPr>
              <a:t>Alone we can do so little; together we     can do so much</a:t>
            </a:r>
            <a:br>
              <a:rPr lang="en-US" sz="9600" cap="all" dirty="0">
                <a:solidFill>
                  <a:srgbClr val="191B0E"/>
                </a:solidFill>
                <a:latin typeface="Boopee" panose="02000506020000020003" pitchFamily="2" charset="0"/>
                <a:ea typeface="+mj-ea"/>
                <a:cs typeface="+mj-cs"/>
              </a:rPr>
            </a:br>
            <a:r>
              <a:rPr lang="en-US" sz="2400" cap="all" dirty="0">
                <a:solidFill>
                  <a:srgbClr val="191B0E"/>
                </a:solidFill>
                <a:latin typeface="Boopee" panose="02000506020000020003" pitchFamily="2" charset="0"/>
                <a:ea typeface="+mj-ea"/>
                <a:cs typeface="+mj-cs"/>
              </a:rPr>
              <a:t>~Helen Keller~</a:t>
            </a:r>
            <a:endParaRPr lang="en-US" dirty="0">
              <a:latin typeface="Boopee" panose="02000506020000020003" pitchFamily="2" charset="0"/>
            </a:endParaRPr>
          </a:p>
        </p:txBody>
      </p:sp>
    </p:spTree>
    <p:extLst>
      <p:ext uri="{BB962C8B-B14F-4D97-AF65-F5344CB8AC3E}">
        <p14:creationId xmlns:p14="http://schemas.microsoft.com/office/powerpoint/2010/main" val="45535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 y="-1676997"/>
            <a:ext cx="12252960" cy="9807410"/>
          </a:xfrm>
          <a:prstGeom prst="rect">
            <a:avLst/>
          </a:prstGeom>
        </p:spPr>
      </p:pic>
    </p:spTree>
    <p:extLst>
      <p:ext uri="{BB962C8B-B14F-4D97-AF65-F5344CB8AC3E}">
        <p14:creationId xmlns:p14="http://schemas.microsoft.com/office/powerpoint/2010/main" val="2536499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853</Words>
  <Application>Microsoft Office PowerPoint</Application>
  <PresentationFormat>Widescreen</PresentationFormat>
  <Paragraphs>71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Boopee</vt:lpstr>
      <vt:lpstr>Britannic Bold</vt:lpstr>
      <vt:lpstr>Calibri</vt:lpstr>
      <vt:lpstr>Calibri Light</vt:lpstr>
      <vt:lpstr>Office Theme</vt:lpstr>
      <vt:lpstr>GRACE CAMPUS</vt:lpstr>
      <vt:lpstr>PowerPoint Presentation</vt:lpstr>
      <vt:lpstr>PowerPoint Presentation</vt:lpstr>
      <vt:lpstr>THINGS TO KNOW ABOUT GRACE CAMPUS…</vt:lpstr>
      <vt:lpstr>GRACE CAMPUS  </vt:lpstr>
      <vt:lpstr>HOW CAN YOU SERVE AT GRACE CAMPUS?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Moore</dc:creator>
  <cp:lastModifiedBy>Chris Moore</cp:lastModifiedBy>
  <cp:revision>9</cp:revision>
  <dcterms:created xsi:type="dcterms:W3CDTF">2019-06-03T11:43:56Z</dcterms:created>
  <dcterms:modified xsi:type="dcterms:W3CDTF">2020-02-05T16:16:28Z</dcterms:modified>
</cp:coreProperties>
</file>